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3"/>
  </p:notesMasterIdLst>
  <p:sldIdLst>
    <p:sldId id="256" r:id="rId2"/>
    <p:sldId id="298" r:id="rId3"/>
    <p:sldId id="300" r:id="rId4"/>
    <p:sldId id="257" r:id="rId5"/>
    <p:sldId id="302" r:id="rId6"/>
    <p:sldId id="273" r:id="rId7"/>
    <p:sldId id="295" r:id="rId8"/>
    <p:sldId id="260" r:id="rId9"/>
    <p:sldId id="261" r:id="rId10"/>
    <p:sldId id="303" r:id="rId11"/>
    <p:sldId id="263" r:id="rId12"/>
    <p:sldId id="296" r:id="rId13"/>
    <p:sldId id="262" r:id="rId14"/>
    <p:sldId id="271" r:id="rId15"/>
    <p:sldId id="266" r:id="rId16"/>
    <p:sldId id="274" r:id="rId17"/>
    <p:sldId id="268" r:id="rId18"/>
    <p:sldId id="270" r:id="rId19"/>
    <p:sldId id="269" r:id="rId20"/>
    <p:sldId id="259" r:id="rId21"/>
    <p:sldId id="272"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64" r:id="rId38"/>
    <p:sldId id="291" r:id="rId39"/>
    <p:sldId id="292" r:id="rId40"/>
    <p:sldId id="293" r:id="rId41"/>
    <p:sldId id="294" r:id="rId4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67" d="100"/>
          <a:sy n="67" d="100"/>
        </p:scale>
        <p:origin x="1476" y="72"/>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1CBD9A6-DFA5-490F-9EF3-42CD06709E82}" type="datetimeFigureOut">
              <a:rPr lang="en-US" smtClean="0"/>
              <a:t>24-Aug-23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4B02030-4146-43F1-A811-78A32191717E}"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Slide Image Placeholder 1"/>
          <p:cNvSpPr>
            <a:spLocks noGrp="1" noRot="1" noChangeAspect="1"/>
          </p:cNvSpPr>
          <p:nvPr>
            <p:ph type="sldImg"/>
          </p:nvPr>
        </p:nvSpPr>
        <p:spPr>
          <a:ln/>
        </p:spPr>
      </p:sp>
      <p:sp>
        <p:nvSpPr>
          <p:cNvPr id="82947" name="Notes Placeholder 2"/>
          <p:cNvSpPr>
            <a:spLocks noGrp="1"/>
          </p:cNvSpPr>
          <p:nvPr>
            <p:ph type="body" idx="1"/>
          </p:nvPr>
        </p:nvSpPr>
        <p:spPr>
          <a:noFill/>
          <a:ln/>
        </p:spPr>
        <p:txBody>
          <a:bodyPr/>
          <a:lstStyle/>
          <a:p>
            <a:r>
              <a:rPr lang="en-US" dirty="0">
                <a:latin typeface="Verdana" pitchFamily="34" charset="0"/>
                <a:ea typeface="ＭＳ Ｐゴシック" pitchFamily="34" charset="-128"/>
              </a:rPr>
              <a:t>For any spontaneous change in a closed system, the change in [Gibbs] free energy equals the change in enthalpy minus the change in entropy times the temperature.</a:t>
            </a:r>
          </a:p>
        </p:txBody>
      </p:sp>
      <p:sp>
        <p:nvSpPr>
          <p:cNvPr id="82948" name="Slide Number Placeholder 3"/>
          <p:cNvSpPr>
            <a:spLocks noGrp="1"/>
          </p:cNvSpPr>
          <p:nvPr>
            <p:ph type="sldNum" sz="quarter" idx="5"/>
          </p:nvPr>
        </p:nvSpPr>
        <p:spPr>
          <a:noFill/>
        </p:spPr>
        <p:txBody>
          <a:bodyPr/>
          <a:lstStyle/>
          <a:p>
            <a:fld id="{06BBFAB3-9A85-4CCD-96BE-558D5897ABCF}" type="slidenum">
              <a:rPr lang="en-US"/>
              <a:pPr/>
              <a:t>5</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7A6EB756-A999-496A-993C-E753DDB690D8}" type="datetimeFigureOut">
              <a:rPr lang="en-US" smtClean="0"/>
              <a:pPr/>
              <a:t>24-Aug-23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4543CF-E742-4945-9D1D-4786198C78AF}"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A6EB756-A999-496A-993C-E753DDB690D8}" type="datetimeFigureOut">
              <a:rPr lang="en-US" smtClean="0"/>
              <a:pPr/>
              <a:t>24-Aug-23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4543CF-E742-4945-9D1D-4786198C78AF}"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A6EB756-A999-496A-993C-E753DDB690D8}" type="datetimeFigureOut">
              <a:rPr lang="en-US" smtClean="0"/>
              <a:pPr/>
              <a:t>24-Aug-23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4543CF-E742-4945-9D1D-4786198C78AF}"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A6EB756-A999-496A-993C-E753DDB690D8}" type="datetimeFigureOut">
              <a:rPr lang="en-US" smtClean="0"/>
              <a:pPr/>
              <a:t>24-Aug-23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4543CF-E742-4945-9D1D-4786198C78AF}"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A6EB756-A999-496A-993C-E753DDB690D8}" type="datetimeFigureOut">
              <a:rPr lang="en-US" smtClean="0"/>
              <a:pPr/>
              <a:t>24-Aug-23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4543CF-E742-4945-9D1D-4786198C78AF}"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A6EB756-A999-496A-993C-E753DDB690D8}" type="datetimeFigureOut">
              <a:rPr lang="en-US" smtClean="0"/>
              <a:pPr/>
              <a:t>24-Aug-23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F4543CF-E742-4945-9D1D-4786198C78AF}"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A6EB756-A999-496A-993C-E753DDB690D8}" type="datetimeFigureOut">
              <a:rPr lang="en-US" smtClean="0"/>
              <a:pPr/>
              <a:t>24-Aug-23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F4543CF-E742-4945-9D1D-4786198C78AF}"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A6EB756-A999-496A-993C-E753DDB690D8}" type="datetimeFigureOut">
              <a:rPr lang="en-US" smtClean="0"/>
              <a:pPr/>
              <a:t>24-Aug-23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F4543CF-E742-4945-9D1D-4786198C78AF}"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A6EB756-A999-496A-993C-E753DDB690D8}" type="datetimeFigureOut">
              <a:rPr lang="en-US" smtClean="0"/>
              <a:pPr/>
              <a:t>24-Aug-23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F4543CF-E742-4945-9D1D-4786198C78AF}"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A6EB756-A999-496A-993C-E753DDB690D8}" type="datetimeFigureOut">
              <a:rPr lang="en-US" smtClean="0"/>
              <a:pPr/>
              <a:t>24-Aug-23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F4543CF-E742-4945-9D1D-4786198C78AF}"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A6EB756-A999-496A-993C-E753DDB690D8}" type="datetimeFigureOut">
              <a:rPr lang="en-US" smtClean="0"/>
              <a:pPr/>
              <a:t>24-Aug-23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F4543CF-E742-4945-9D1D-4786198C78AF}"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A6EB756-A999-496A-993C-E753DDB690D8}" type="datetimeFigureOut">
              <a:rPr lang="en-US" smtClean="0"/>
              <a:pPr/>
              <a:t>24-Aug-23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F4543CF-E742-4945-9D1D-4786198C78AF}"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en.wikipedia.org/wiki/Drug" TargetMode="External"/><Relationship Id="rId2" Type="http://schemas.openxmlformats.org/officeDocument/2006/relationships/hyperlink" Target="http://en.wikipedia.org/wiki/Small_molecule" TargetMode="Externa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oleObject" Target="../embeddings/oleObject1.bin"/><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oleObject" Target="../embeddings/oleObject2.bin"/></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85720" y="642918"/>
            <a:ext cx="8429684" cy="646331"/>
          </a:xfrm>
          <a:prstGeom prst="rect">
            <a:avLst/>
          </a:prstGeom>
          <a:noFill/>
        </p:spPr>
        <p:txBody>
          <a:bodyPr wrap="square" rtlCol="0">
            <a:spAutoFit/>
          </a:bodyPr>
          <a:lstStyle/>
          <a:p>
            <a:pPr algn="ctr"/>
            <a:r>
              <a:rPr lang="en-US" sz="3600" b="1" i="1"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rPr>
              <a:t>STRUCTURE BASED VIRTUAL SCREENING</a:t>
            </a:r>
          </a:p>
        </p:txBody>
      </p:sp>
      <p:sp>
        <p:nvSpPr>
          <p:cNvPr id="5" name="TextBox 4"/>
          <p:cNvSpPr txBox="1"/>
          <p:nvPr/>
        </p:nvSpPr>
        <p:spPr>
          <a:xfrm>
            <a:off x="214282" y="1500174"/>
            <a:ext cx="8501122" cy="4924425"/>
          </a:xfrm>
          <a:prstGeom prst="rect">
            <a:avLst/>
          </a:prstGeom>
          <a:noFill/>
        </p:spPr>
        <p:txBody>
          <a:bodyPr wrap="square" rtlCol="0">
            <a:spAutoFit/>
          </a:bodyPr>
          <a:lstStyle/>
          <a:p>
            <a:r>
              <a:rPr lang="en-US" sz="2000" dirty="0">
                <a:latin typeface="Times New Roman" pitchFamily="18" charset="0"/>
                <a:cs typeface="Times New Roman" pitchFamily="18" charset="0"/>
              </a:rPr>
              <a:t>If 3D structure of the target molecule is known, VS can be performed by molecular docking.</a:t>
            </a:r>
            <a:r>
              <a:rPr lang="en-US" sz="2000" b="1" dirty="0">
                <a:latin typeface="Times New Roman" pitchFamily="18" charset="0"/>
                <a:cs typeface="Times New Roman" pitchFamily="18" charset="0"/>
              </a:rPr>
              <a:t> </a:t>
            </a:r>
          </a:p>
          <a:p>
            <a:endParaRPr lang="en-US" sz="2000" b="1" dirty="0">
              <a:latin typeface="Times New Roman" pitchFamily="18" charset="0"/>
              <a:cs typeface="Times New Roman" pitchFamily="18" charset="0"/>
            </a:endParaRPr>
          </a:p>
          <a:p>
            <a:pPr algn="just"/>
            <a:r>
              <a:rPr lang="en-US" sz="2000" dirty="0">
                <a:latin typeface="Times New Roman" pitchFamily="18" charset="0"/>
                <a:cs typeface="Times New Roman" pitchFamily="18" charset="0"/>
              </a:rPr>
              <a:t>Molecular Docking is used to predict the binding orientation of </a:t>
            </a:r>
            <a:r>
              <a:rPr lang="en-US" sz="2000" dirty="0">
                <a:latin typeface="Times New Roman" pitchFamily="18" charset="0"/>
                <a:cs typeface="Times New Roman" pitchFamily="18" charset="0"/>
                <a:hlinkClick r:id="rId2" tooltip="Small molecule"/>
              </a:rPr>
              <a:t>small molecule</a:t>
            </a:r>
            <a:r>
              <a:rPr lang="en-US" sz="2000" dirty="0">
                <a:latin typeface="Times New Roman" pitchFamily="18" charset="0"/>
                <a:cs typeface="Times New Roman" pitchFamily="18" charset="0"/>
              </a:rPr>
              <a:t> (</a:t>
            </a:r>
            <a:r>
              <a:rPr lang="en-US" sz="2000" dirty="0">
                <a:latin typeface="Times New Roman" pitchFamily="18" charset="0"/>
                <a:cs typeface="Times New Roman" pitchFamily="18" charset="0"/>
                <a:hlinkClick r:id="rId3" tooltip="Drug"/>
              </a:rPr>
              <a:t>drug</a:t>
            </a:r>
            <a:r>
              <a:rPr lang="en-US" sz="2000" dirty="0">
                <a:latin typeface="Times New Roman" pitchFamily="18" charset="0"/>
                <a:cs typeface="Times New Roman" pitchFamily="18" charset="0"/>
              </a:rPr>
              <a:t> candidates) to their protein targets to form a stable complex and  in turn predict the affinity and activity of the small molecule. </a:t>
            </a:r>
          </a:p>
          <a:p>
            <a:endParaRPr lang="en-US" sz="2000" dirty="0">
              <a:latin typeface="Times New Roman" pitchFamily="18" charset="0"/>
              <a:cs typeface="Times New Roman" pitchFamily="18" charset="0"/>
            </a:endParaRPr>
          </a:p>
          <a:p>
            <a:pPr algn="just"/>
            <a:r>
              <a:rPr lang="en-US" sz="2000" dirty="0">
                <a:latin typeface="Times New Roman" pitchFamily="18" charset="0"/>
                <a:cs typeface="Times New Roman" pitchFamily="18" charset="0"/>
              </a:rPr>
              <a:t>Molecular docking can be thought of as a problem of </a:t>
            </a:r>
            <a:r>
              <a:rPr lang="en-US" sz="2000" i="1" dirty="0">
                <a:latin typeface="Times New Roman" pitchFamily="18" charset="0"/>
                <a:cs typeface="Times New Roman" pitchFamily="18" charset="0"/>
              </a:rPr>
              <a:t>“lock-and-key”</a:t>
            </a:r>
            <a:r>
              <a:rPr lang="en-US" sz="2000" dirty="0">
                <a:latin typeface="Times New Roman" pitchFamily="18" charset="0"/>
                <a:cs typeface="Times New Roman" pitchFamily="18" charset="0"/>
              </a:rPr>
              <a:t>, where one is interested in finding the correct relative orientation of the </a:t>
            </a:r>
            <a:r>
              <a:rPr lang="en-US" sz="2000" i="1" dirty="0">
                <a:latin typeface="Times New Roman" pitchFamily="18" charset="0"/>
                <a:cs typeface="Times New Roman" pitchFamily="18" charset="0"/>
              </a:rPr>
              <a:t>“key”</a:t>
            </a:r>
            <a:r>
              <a:rPr lang="en-US" sz="2000" dirty="0">
                <a:latin typeface="Times New Roman" pitchFamily="18" charset="0"/>
                <a:cs typeface="Times New Roman" pitchFamily="18" charset="0"/>
              </a:rPr>
              <a:t> which will open up the </a:t>
            </a:r>
            <a:r>
              <a:rPr lang="en-US" sz="2000" i="1" dirty="0">
                <a:latin typeface="Times New Roman" pitchFamily="18" charset="0"/>
                <a:cs typeface="Times New Roman" pitchFamily="18" charset="0"/>
              </a:rPr>
              <a:t>“lock”</a:t>
            </a:r>
            <a:r>
              <a:rPr lang="en-US" sz="2000" dirty="0">
                <a:latin typeface="Times New Roman" pitchFamily="18" charset="0"/>
                <a:cs typeface="Times New Roman" pitchFamily="18" charset="0"/>
              </a:rPr>
              <a:t> </a:t>
            </a:r>
          </a:p>
          <a:p>
            <a:endParaRPr lang="en-US" sz="2000" dirty="0">
              <a:latin typeface="Times New Roman" pitchFamily="18" charset="0"/>
              <a:cs typeface="Times New Roman" pitchFamily="18" charset="0"/>
            </a:endParaRPr>
          </a:p>
          <a:p>
            <a:r>
              <a:rPr lang="en-US" sz="2000" dirty="0">
                <a:latin typeface="Times New Roman" pitchFamily="18" charset="0"/>
                <a:cs typeface="Times New Roman" pitchFamily="18" charset="0"/>
              </a:rPr>
              <a:t>Here, the protein can be thought of as the “lock” and the </a:t>
            </a:r>
            <a:r>
              <a:rPr lang="en-US" sz="2000" dirty="0" err="1">
                <a:latin typeface="Times New Roman" pitchFamily="18" charset="0"/>
                <a:cs typeface="Times New Roman" pitchFamily="18" charset="0"/>
              </a:rPr>
              <a:t>ligand</a:t>
            </a:r>
            <a:r>
              <a:rPr lang="en-US" sz="2000" dirty="0">
                <a:latin typeface="Times New Roman" pitchFamily="18" charset="0"/>
                <a:cs typeface="Times New Roman" pitchFamily="18" charset="0"/>
              </a:rPr>
              <a:t> can be thought of as a “key”</a:t>
            </a:r>
            <a:endParaRPr lang="en-US" sz="2000" i="1" dirty="0">
              <a:latin typeface="Times New Roman" pitchFamily="18" charset="0"/>
              <a:cs typeface="Times New Roman" pitchFamily="18" charset="0"/>
            </a:endParaRPr>
          </a:p>
          <a:p>
            <a:endParaRPr lang="en-US" i="1" dirty="0"/>
          </a:p>
          <a:p>
            <a:endParaRPr lang="en-US" dirty="0"/>
          </a:p>
          <a:p>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9FFADAD-9188-1C13-71D2-88A5E6728C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16299"/>
            <a:ext cx="9144000" cy="4625401"/>
          </a:xfrm>
          <a:prstGeom prst="rect">
            <a:avLst/>
          </a:prstGeom>
        </p:spPr>
      </p:pic>
    </p:spTree>
    <p:extLst>
      <p:ext uri="{BB962C8B-B14F-4D97-AF65-F5344CB8AC3E}">
        <p14:creationId xmlns:p14="http://schemas.microsoft.com/office/powerpoint/2010/main" val="11298730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srcRect/>
          <a:stretch>
            <a:fillRect/>
          </a:stretch>
        </p:blipFill>
        <p:spPr bwMode="auto">
          <a:xfrm>
            <a:off x="258100" y="571480"/>
            <a:ext cx="8627798" cy="4429156"/>
          </a:xfrm>
          <a:prstGeom prst="rect">
            <a:avLst/>
          </a:prstGeom>
          <a:noFill/>
          <a:ln w="9525">
            <a:noFill/>
            <a:miter lim="800000"/>
            <a:headEnd/>
            <a:tailEnd/>
          </a:ln>
          <a:effec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00034" y="1214422"/>
            <a:ext cx="8143932" cy="2154436"/>
          </a:xfrm>
          <a:prstGeom prst="rect">
            <a:avLst/>
          </a:prstGeom>
          <a:noFill/>
        </p:spPr>
        <p:txBody>
          <a:bodyPr wrap="square" rtlCol="0">
            <a:spAutoFit/>
          </a:bodyPr>
          <a:lstStyle/>
          <a:p>
            <a:pPr algn="ctr"/>
            <a:r>
              <a:rPr lang="en-US" sz="4400" b="1" dirty="0"/>
              <a:t>Target protein</a:t>
            </a:r>
          </a:p>
          <a:p>
            <a:endParaRPr lang="en-US" dirty="0"/>
          </a:p>
          <a:p>
            <a:endParaRPr lang="en-US" dirty="0"/>
          </a:p>
          <a:p>
            <a:endParaRPr lang="en-US" dirty="0"/>
          </a:p>
          <a:p>
            <a:pPr algn="ctr"/>
            <a:r>
              <a:rPr lang="en-US" sz="3600" dirty="0" err="1"/>
              <a:t>Aldose</a:t>
            </a:r>
            <a:r>
              <a:rPr lang="en-US" sz="3600" dirty="0"/>
              <a:t> </a:t>
            </a:r>
            <a:r>
              <a:rPr lang="en-US" sz="3600" dirty="0" err="1"/>
              <a:t>reductase</a:t>
            </a:r>
            <a:endParaRPr lang="en-US" sz="36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srcRect/>
          <a:stretch>
            <a:fillRect/>
          </a:stretch>
        </p:blipFill>
        <p:spPr bwMode="auto">
          <a:xfrm>
            <a:off x="857225" y="195610"/>
            <a:ext cx="7790224" cy="5871815"/>
          </a:xfrm>
          <a:prstGeom prst="rect">
            <a:avLst/>
          </a:prstGeom>
          <a:noFill/>
          <a:ln w="9525">
            <a:noFill/>
            <a:miter lim="800000"/>
            <a:headEnd/>
            <a:tailEnd/>
          </a:ln>
          <a:effec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descr="C:\Documents and Settings\sadaf\My Documents\thesis\presentation\ar+2fzd.jpg"/>
          <p:cNvPicPr>
            <a:picLocks noChangeAspect="1" noChangeArrowheads="1"/>
          </p:cNvPicPr>
          <p:nvPr/>
        </p:nvPicPr>
        <p:blipFill>
          <a:blip r:embed="rId2"/>
          <a:srcRect/>
          <a:stretch>
            <a:fillRect/>
          </a:stretch>
        </p:blipFill>
        <p:spPr bwMode="auto">
          <a:xfrm>
            <a:off x="2057400" y="965200"/>
            <a:ext cx="5407025" cy="4749800"/>
          </a:xfrm>
          <a:prstGeom prst="rect">
            <a:avLst/>
          </a:prstGeom>
          <a:noFill/>
          <a:ln w="9525">
            <a:noFill/>
            <a:miter lim="800000"/>
            <a:headEnd/>
            <a:tailEnd/>
          </a:ln>
        </p:spPr>
      </p:pic>
      <p:sp>
        <p:nvSpPr>
          <p:cNvPr id="15363" name="Text Box 3"/>
          <p:cNvSpPr txBox="1">
            <a:spLocks noChangeArrowheads="1"/>
          </p:cNvSpPr>
          <p:nvPr/>
        </p:nvSpPr>
        <p:spPr bwMode="auto">
          <a:xfrm>
            <a:off x="2071688" y="5786438"/>
            <a:ext cx="5638800" cy="646112"/>
          </a:xfrm>
          <a:prstGeom prst="rect">
            <a:avLst/>
          </a:prstGeom>
          <a:noFill/>
          <a:ln w="9525">
            <a:noFill/>
            <a:miter lim="800000"/>
            <a:headEnd/>
            <a:tailEnd/>
          </a:ln>
        </p:spPr>
        <p:txBody>
          <a:bodyPr>
            <a:spAutoFit/>
          </a:bodyPr>
          <a:lstStyle/>
          <a:p>
            <a:pPr>
              <a:spcBef>
                <a:spcPct val="50000"/>
              </a:spcBef>
            </a:pPr>
            <a:r>
              <a:rPr lang="en-GB">
                <a:latin typeface="Times New Roman" pitchFamily="18" charset="0"/>
                <a:cs typeface="Times New Roman" pitchFamily="18" charset="0"/>
              </a:rPr>
              <a:t>Crystal structure of Aldose reductase with tolrestat and NADPH (PDB code 2FZD)</a:t>
            </a:r>
          </a:p>
        </p:txBody>
      </p:sp>
    </p:spTree>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descr="C:\Documents and Settings\sadaf\My Documents\thesis\presentation\1z3n.jpg"/>
          <p:cNvPicPr>
            <a:picLocks noChangeAspect="1" noChangeArrowheads="1"/>
          </p:cNvPicPr>
          <p:nvPr/>
        </p:nvPicPr>
        <p:blipFill>
          <a:blip r:embed="rId2"/>
          <a:srcRect/>
          <a:stretch>
            <a:fillRect/>
          </a:stretch>
        </p:blipFill>
        <p:spPr bwMode="auto">
          <a:xfrm>
            <a:off x="468313" y="571500"/>
            <a:ext cx="8161337" cy="5265738"/>
          </a:xfrm>
          <a:prstGeom prst="rect">
            <a:avLst/>
          </a:prstGeom>
          <a:noFill/>
          <a:ln w="9525">
            <a:noFill/>
            <a:miter lim="800000"/>
            <a:headEnd/>
            <a:tailEnd/>
          </a:ln>
        </p:spPr>
      </p:pic>
      <p:sp>
        <p:nvSpPr>
          <p:cNvPr id="20483" name="Text Box 3"/>
          <p:cNvSpPr txBox="1">
            <a:spLocks noChangeArrowheads="1"/>
          </p:cNvSpPr>
          <p:nvPr/>
        </p:nvSpPr>
        <p:spPr bwMode="auto">
          <a:xfrm>
            <a:off x="2214563" y="6000750"/>
            <a:ext cx="5867400" cy="369888"/>
          </a:xfrm>
          <a:prstGeom prst="rect">
            <a:avLst/>
          </a:prstGeom>
          <a:noFill/>
          <a:ln w="9525">
            <a:noFill/>
            <a:miter lim="800000"/>
            <a:headEnd/>
            <a:tailEnd/>
          </a:ln>
        </p:spPr>
        <p:txBody>
          <a:bodyPr>
            <a:spAutoFit/>
          </a:bodyPr>
          <a:lstStyle/>
          <a:p>
            <a:pPr>
              <a:spcBef>
                <a:spcPct val="50000"/>
              </a:spcBef>
            </a:pPr>
            <a:r>
              <a:rPr lang="en-GB">
                <a:latin typeface="Times New Roman" pitchFamily="18" charset="0"/>
                <a:cs typeface="Times New Roman" pitchFamily="18" charset="0"/>
              </a:rPr>
              <a:t>Download protein molecule (Aldose reductase)</a:t>
            </a:r>
          </a:p>
        </p:txBody>
      </p:sp>
    </p:spTree>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153400" cy="944562"/>
          </a:xfrm>
        </p:spPr>
        <p:txBody>
          <a:bodyPr>
            <a:normAutofit fontScale="90000"/>
          </a:bodyPr>
          <a:lstStyle/>
          <a:p>
            <a:pPr eaLnBrk="1" fontAlgn="auto" hangingPunct="1">
              <a:spcAft>
                <a:spcPts val="0"/>
              </a:spcAft>
              <a:defRPr/>
            </a:pPr>
            <a:br>
              <a:rPr lang="en-US" dirty="0"/>
            </a:br>
            <a:r>
              <a:rPr lang="en-US" dirty="0">
                <a:solidFill>
                  <a:srgbClr val="0000CC"/>
                </a:solidFill>
              </a:rPr>
              <a:t>Identification of structure of the receptor</a:t>
            </a:r>
            <a:br>
              <a:rPr lang="en-US" dirty="0">
                <a:solidFill>
                  <a:srgbClr val="0000CC"/>
                </a:solidFill>
              </a:rPr>
            </a:br>
            <a:endParaRPr lang="en-US" dirty="0">
              <a:solidFill>
                <a:srgbClr val="0000CC"/>
              </a:solidFill>
            </a:endParaRPr>
          </a:p>
        </p:txBody>
      </p:sp>
      <p:sp>
        <p:nvSpPr>
          <p:cNvPr id="12291" name="Content Placeholder 2"/>
          <p:cNvSpPr>
            <a:spLocks noGrp="1"/>
          </p:cNvSpPr>
          <p:nvPr>
            <p:ph idx="1"/>
          </p:nvPr>
        </p:nvSpPr>
        <p:spPr>
          <a:xfrm>
            <a:off x="304800" y="1371600"/>
            <a:ext cx="8610600" cy="5181600"/>
          </a:xfrm>
        </p:spPr>
        <p:txBody>
          <a:bodyPr/>
          <a:lstStyle/>
          <a:p>
            <a:pPr eaLnBrk="1" hangingPunct="1"/>
            <a:r>
              <a:rPr lang="en-US" dirty="0"/>
              <a:t>May be identified by various literatures</a:t>
            </a:r>
          </a:p>
          <a:p>
            <a:pPr eaLnBrk="1" hangingPunct="1"/>
            <a:r>
              <a:rPr lang="en-US" dirty="0"/>
              <a:t>Structure may be obtained form PDB</a:t>
            </a:r>
          </a:p>
          <a:p>
            <a:pPr eaLnBrk="1" hangingPunct="1"/>
            <a:r>
              <a:rPr lang="en-US" dirty="0"/>
              <a:t>Study of the nature of the receptor</a:t>
            </a:r>
          </a:p>
          <a:p>
            <a:pPr eaLnBrk="1" hangingPunct="1"/>
            <a:r>
              <a:rPr lang="en-US" dirty="0"/>
              <a:t>Finding the binding site for </a:t>
            </a:r>
            <a:r>
              <a:rPr lang="en-US" dirty="0" err="1"/>
              <a:t>ligand</a:t>
            </a:r>
            <a:endParaRPr lang="en-US" dirty="0"/>
          </a:p>
          <a:p>
            <a:pPr eaLnBrk="1" hangingPunct="1"/>
            <a:endParaRPr lang="en-US" sz="2200" dirty="0"/>
          </a:p>
          <a:p>
            <a:pPr eaLnBrk="1" hangingPunct="1">
              <a:buNone/>
            </a:pPr>
            <a:endParaRPr lang="en-US" sz="2200" dirty="0"/>
          </a:p>
          <a:p>
            <a:pPr eaLnBrk="1" hangingPunct="1"/>
            <a:endParaRPr lang="en-US" sz="2200" dirty="0"/>
          </a:p>
          <a:p>
            <a:pPr eaLnBrk="1" hangingPunct="1"/>
            <a:endParaRPr lang="en-US" sz="2200" dirty="0"/>
          </a:p>
          <a:p>
            <a:pPr eaLnBrk="1" hangingPunct="1"/>
            <a:endParaRPr lang="en-US" sz="2200" dirty="0"/>
          </a:p>
          <a:p>
            <a:pPr eaLnBrk="1" hangingPunct="1">
              <a:buFont typeface="Wingdings 2" pitchFamily="18" charset="2"/>
              <a:buNone/>
            </a:pPr>
            <a:r>
              <a:rPr lang="en-US" sz="2200" dirty="0"/>
              <a:t>                 </a:t>
            </a:r>
          </a:p>
          <a:p>
            <a:pPr eaLnBrk="1" hangingPunct="1">
              <a:buFont typeface="Wingdings 2" pitchFamily="18" charset="2"/>
              <a:buNone/>
            </a:pPr>
            <a:r>
              <a:rPr lang="en-US" sz="2200" dirty="0"/>
              <a:t>           </a:t>
            </a:r>
            <a:r>
              <a:rPr lang="en-US" sz="2200" dirty="0">
                <a:solidFill>
                  <a:schemeClr val="bg1"/>
                </a:solidFill>
              </a:rPr>
              <a:t>Crystal structure of tyrosine </a:t>
            </a:r>
            <a:r>
              <a:rPr lang="en-US" sz="2200" dirty="0" err="1">
                <a:solidFill>
                  <a:schemeClr val="bg1"/>
                </a:solidFill>
              </a:rPr>
              <a:t>kinase</a:t>
            </a:r>
            <a:r>
              <a:rPr lang="en-US" sz="2200" dirty="0">
                <a:solidFill>
                  <a:schemeClr val="bg1"/>
                </a:solidFill>
              </a:rPr>
              <a:t>(PDB ID 1Y6A)</a:t>
            </a:r>
          </a:p>
          <a:p>
            <a:pPr eaLnBrk="1" hangingPunct="1"/>
            <a:endParaRPr lang="en-US" dirty="0"/>
          </a:p>
        </p:txBody>
      </p:sp>
      <p:pic>
        <p:nvPicPr>
          <p:cNvPr id="12293" name="Picture 4" descr="sciensage-logo1.JPG"/>
          <p:cNvPicPr>
            <a:picLocks noChangeAspect="1"/>
          </p:cNvPicPr>
          <p:nvPr/>
        </p:nvPicPr>
        <p:blipFill>
          <a:blip r:embed="rId2">
            <a:clrChange>
              <a:clrFrom>
                <a:srgbClr val="FFFFFF"/>
              </a:clrFrom>
              <a:clrTo>
                <a:srgbClr val="FFFFFF">
                  <a:alpha val="0"/>
                </a:srgbClr>
              </a:clrTo>
            </a:clrChange>
          </a:blip>
          <a:srcRect/>
          <a:stretch>
            <a:fillRect/>
          </a:stretch>
        </p:blipFill>
        <p:spPr bwMode="auto">
          <a:xfrm>
            <a:off x="7543800" y="5564188"/>
            <a:ext cx="1600200" cy="1293812"/>
          </a:xfrm>
          <a:prstGeom prst="rect">
            <a:avLst/>
          </a:prstGeom>
          <a:noFill/>
          <a:ln w="9525">
            <a:noFill/>
            <a:miter lim="800000"/>
            <a:headEnd/>
            <a:tailEnd/>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2"/>
          <p:cNvPicPr>
            <a:picLocks noChangeAspect="1" noChangeArrowheads="1"/>
          </p:cNvPicPr>
          <p:nvPr/>
        </p:nvPicPr>
        <p:blipFill>
          <a:blip r:embed="rId2"/>
          <a:srcRect/>
          <a:stretch>
            <a:fillRect/>
          </a:stretch>
        </p:blipFill>
        <p:spPr bwMode="auto">
          <a:xfrm>
            <a:off x="2971799" y="500042"/>
            <a:ext cx="6172201" cy="5786438"/>
          </a:xfrm>
          <a:prstGeom prst="rect">
            <a:avLst/>
          </a:prstGeom>
          <a:noFill/>
          <a:ln w="9525">
            <a:noFill/>
            <a:miter lim="800000"/>
            <a:headEnd/>
            <a:tailEnd/>
          </a:ln>
          <a:effectLst/>
        </p:spPr>
      </p:pic>
      <p:sp>
        <p:nvSpPr>
          <p:cNvPr id="3" name="Text Box 3"/>
          <p:cNvSpPr txBox="1">
            <a:spLocks noChangeArrowheads="1"/>
          </p:cNvSpPr>
          <p:nvPr/>
        </p:nvSpPr>
        <p:spPr bwMode="auto">
          <a:xfrm>
            <a:off x="142844" y="4714884"/>
            <a:ext cx="3571900" cy="1477328"/>
          </a:xfrm>
          <a:prstGeom prst="rect">
            <a:avLst/>
          </a:prstGeom>
          <a:noFill/>
          <a:ln w="9525">
            <a:noFill/>
            <a:miter lim="800000"/>
            <a:headEnd/>
            <a:tailEnd/>
          </a:ln>
        </p:spPr>
        <p:txBody>
          <a:bodyPr wrap="square">
            <a:spAutoFit/>
          </a:bodyPr>
          <a:lstStyle/>
          <a:p>
            <a:pPr>
              <a:spcBef>
                <a:spcPct val="50000"/>
              </a:spcBef>
            </a:pPr>
            <a:r>
              <a:rPr lang="en-GB" dirty="0">
                <a:latin typeface="Times New Roman" pitchFamily="18" charset="0"/>
                <a:cs typeface="Times New Roman" pitchFamily="18" charset="0"/>
              </a:rPr>
              <a:t>AR active site composed of 2 regions </a:t>
            </a:r>
          </a:p>
          <a:p>
            <a:pPr algn="just">
              <a:spcBef>
                <a:spcPct val="50000"/>
              </a:spcBef>
              <a:buFontTx/>
              <a:buChar char="•"/>
            </a:pPr>
            <a:r>
              <a:rPr lang="en-GB" dirty="0">
                <a:latin typeface="Times New Roman" pitchFamily="18" charset="0"/>
                <a:cs typeface="Times New Roman" pitchFamily="18" charset="0"/>
              </a:rPr>
              <a:t>An anionic binding site </a:t>
            </a:r>
          </a:p>
          <a:p>
            <a:pPr algn="just">
              <a:spcBef>
                <a:spcPct val="50000"/>
              </a:spcBef>
              <a:buFontTx/>
              <a:buChar char="•"/>
            </a:pPr>
            <a:r>
              <a:rPr lang="en-GB" dirty="0">
                <a:latin typeface="Times New Roman" pitchFamily="18" charset="0"/>
                <a:cs typeface="Times New Roman" pitchFamily="18" charset="0"/>
              </a:rPr>
              <a:t> Specificity(Hydrophobic) pocket</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2" descr="http://www.rcsb.org/pdb/images/TOL:2FZD_psv_v_500.png"/>
          <p:cNvPicPr>
            <a:picLocks noChangeAspect="1" noChangeArrowheads="1"/>
          </p:cNvPicPr>
          <p:nvPr/>
        </p:nvPicPr>
        <p:blipFill>
          <a:blip r:embed="rId2"/>
          <a:srcRect/>
          <a:stretch>
            <a:fillRect/>
          </a:stretch>
        </p:blipFill>
        <p:spPr bwMode="auto">
          <a:xfrm>
            <a:off x="847685" y="0"/>
            <a:ext cx="6857998" cy="6857999"/>
          </a:xfrm>
          <a:prstGeom prst="rect">
            <a:avLst/>
          </a:prstGeom>
          <a:noFill/>
        </p:spPr>
      </p:pic>
      <p:sp>
        <p:nvSpPr>
          <p:cNvPr id="6" name="Text Box 4"/>
          <p:cNvSpPr txBox="1">
            <a:spLocks noChangeArrowheads="1"/>
          </p:cNvSpPr>
          <p:nvPr/>
        </p:nvSpPr>
        <p:spPr bwMode="auto">
          <a:xfrm>
            <a:off x="285720" y="6488112"/>
            <a:ext cx="6248400" cy="369888"/>
          </a:xfrm>
          <a:prstGeom prst="rect">
            <a:avLst/>
          </a:prstGeom>
          <a:noFill/>
          <a:ln w="9525">
            <a:noFill/>
            <a:miter lim="800000"/>
            <a:headEnd/>
            <a:tailEnd/>
          </a:ln>
        </p:spPr>
        <p:txBody>
          <a:bodyPr>
            <a:spAutoFit/>
          </a:bodyPr>
          <a:lstStyle/>
          <a:p>
            <a:pPr>
              <a:spcBef>
                <a:spcPct val="50000"/>
              </a:spcBef>
            </a:pPr>
            <a:r>
              <a:rPr lang="en-GB" dirty="0" err="1">
                <a:latin typeface="Times New Roman" pitchFamily="18" charset="0"/>
                <a:cs typeface="Times New Roman" pitchFamily="18" charset="0"/>
              </a:rPr>
              <a:t>Ligand</a:t>
            </a:r>
            <a:r>
              <a:rPr lang="en-GB" dirty="0">
                <a:latin typeface="Times New Roman" pitchFamily="18" charset="0"/>
                <a:cs typeface="Times New Roman" pitchFamily="18" charset="0"/>
              </a:rPr>
              <a:t> (</a:t>
            </a:r>
            <a:r>
              <a:rPr lang="en-GB" dirty="0" err="1">
                <a:latin typeface="Times New Roman" pitchFamily="18" charset="0"/>
                <a:cs typeface="Times New Roman" pitchFamily="18" charset="0"/>
              </a:rPr>
              <a:t>tolrestat</a:t>
            </a:r>
            <a:r>
              <a:rPr lang="en-GB" dirty="0">
                <a:latin typeface="Times New Roman" pitchFamily="18" charset="0"/>
                <a:cs typeface="Times New Roman" pitchFamily="18" charset="0"/>
              </a:rPr>
              <a:t>) Interactions in Crystal structure (2fzd) of AR</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descr="C:\Documents and Settings\sadaf\My Documents\thesis\presentation\ligand binding 2fzd.jpg"/>
          <p:cNvPicPr>
            <a:picLocks noChangeAspect="1" noChangeArrowheads="1"/>
          </p:cNvPicPr>
          <p:nvPr/>
        </p:nvPicPr>
        <p:blipFill>
          <a:blip r:embed="rId2"/>
          <a:srcRect/>
          <a:stretch>
            <a:fillRect/>
          </a:stretch>
        </p:blipFill>
        <p:spPr bwMode="auto">
          <a:xfrm>
            <a:off x="304800" y="152400"/>
            <a:ext cx="8534400" cy="5638800"/>
          </a:xfrm>
          <a:prstGeom prst="rect">
            <a:avLst/>
          </a:prstGeom>
          <a:noFill/>
          <a:ln w="9525">
            <a:noFill/>
            <a:miter lim="800000"/>
            <a:headEnd/>
            <a:tailEnd/>
          </a:ln>
        </p:spPr>
      </p:pic>
      <p:sp>
        <p:nvSpPr>
          <p:cNvPr id="17411" name="Text Box 4"/>
          <p:cNvSpPr txBox="1">
            <a:spLocks noChangeArrowheads="1"/>
          </p:cNvSpPr>
          <p:nvPr/>
        </p:nvSpPr>
        <p:spPr bwMode="auto">
          <a:xfrm>
            <a:off x="1428750" y="5857875"/>
            <a:ext cx="6248400" cy="369888"/>
          </a:xfrm>
          <a:prstGeom prst="rect">
            <a:avLst/>
          </a:prstGeom>
          <a:noFill/>
          <a:ln w="9525">
            <a:noFill/>
            <a:miter lim="800000"/>
            <a:headEnd/>
            <a:tailEnd/>
          </a:ln>
        </p:spPr>
        <p:txBody>
          <a:bodyPr>
            <a:spAutoFit/>
          </a:bodyPr>
          <a:lstStyle/>
          <a:p>
            <a:pPr>
              <a:spcBef>
                <a:spcPct val="50000"/>
              </a:spcBef>
            </a:pPr>
            <a:r>
              <a:rPr lang="en-GB" dirty="0" err="1">
                <a:latin typeface="Times New Roman" pitchFamily="18" charset="0"/>
                <a:cs typeface="Times New Roman" pitchFamily="18" charset="0"/>
              </a:rPr>
              <a:t>Ligand</a:t>
            </a:r>
            <a:r>
              <a:rPr lang="en-GB" dirty="0">
                <a:latin typeface="Times New Roman" pitchFamily="18" charset="0"/>
                <a:cs typeface="Times New Roman" pitchFamily="18" charset="0"/>
              </a:rPr>
              <a:t> (</a:t>
            </a:r>
            <a:r>
              <a:rPr lang="en-GB" dirty="0" err="1">
                <a:latin typeface="Times New Roman" pitchFamily="18" charset="0"/>
                <a:cs typeface="Times New Roman" pitchFamily="18" charset="0"/>
              </a:rPr>
              <a:t>tolrestat</a:t>
            </a:r>
            <a:r>
              <a:rPr lang="en-GB" dirty="0">
                <a:latin typeface="Times New Roman" pitchFamily="18" charset="0"/>
                <a:cs typeface="Times New Roman" pitchFamily="18" charset="0"/>
              </a:rPr>
              <a:t>) Interactions in Crystal structure (2fzd) of AR</a:t>
            </a:r>
          </a:p>
        </p:txBody>
      </p:sp>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20" name="Title 1"/>
          <p:cNvSpPr>
            <a:spLocks noGrp="1"/>
          </p:cNvSpPr>
          <p:nvPr>
            <p:ph type="title"/>
          </p:nvPr>
        </p:nvSpPr>
        <p:spPr>
          <a:xfrm>
            <a:off x="914400" y="0"/>
            <a:ext cx="7772400" cy="914400"/>
          </a:xfrm>
        </p:spPr>
        <p:txBody>
          <a:bodyPr/>
          <a:lstStyle/>
          <a:p>
            <a:pPr eaLnBrk="1" hangingPunct="1"/>
            <a:br>
              <a:rPr lang="da-DK" sz="2700" dirty="0">
                <a:solidFill>
                  <a:srgbClr val="000000"/>
                </a:solidFill>
                <a:cs typeface="Times New Roman" pitchFamily="18" charset="0"/>
              </a:rPr>
            </a:br>
            <a:r>
              <a:rPr lang="da-DK" sz="2700" dirty="0">
                <a:solidFill>
                  <a:srgbClr val="000000"/>
                </a:solidFill>
                <a:cs typeface="Times New Roman" pitchFamily="18" charset="0"/>
              </a:rPr>
              <a:t>A drug candidate…</a:t>
            </a:r>
            <a:endParaRPr lang="en-US" sz="2700" dirty="0">
              <a:solidFill>
                <a:srgbClr val="000000"/>
              </a:solidFill>
              <a:cs typeface="Times New Roman" pitchFamily="18" charset="0"/>
            </a:endParaRPr>
          </a:p>
        </p:txBody>
      </p:sp>
      <p:sp>
        <p:nvSpPr>
          <p:cNvPr id="34821" name="Content Placeholder 2"/>
          <p:cNvSpPr>
            <a:spLocks noGrp="1"/>
          </p:cNvSpPr>
          <p:nvPr>
            <p:ph idx="1"/>
          </p:nvPr>
        </p:nvSpPr>
        <p:spPr>
          <a:xfrm>
            <a:off x="228600" y="1143000"/>
            <a:ext cx="7772400" cy="5410200"/>
          </a:xfrm>
        </p:spPr>
        <p:txBody>
          <a:bodyPr/>
          <a:lstStyle/>
          <a:p>
            <a:pPr marL="411163" eaLnBrk="1" hangingPunct="1">
              <a:lnSpc>
                <a:spcPct val="90000"/>
              </a:lnSpc>
              <a:buFont typeface="Wingdings" pitchFamily="2" charset="2"/>
              <a:buChar char=""/>
            </a:pPr>
            <a:r>
              <a:rPr lang="da-DK" sz="2700">
                <a:latin typeface="Times New Roman" pitchFamily="18" charset="0"/>
                <a:cs typeface="Times New Roman" pitchFamily="18" charset="0"/>
              </a:rPr>
              <a:t>... is a </a:t>
            </a:r>
            <a:r>
              <a:rPr lang="da-DK" sz="2700">
                <a:solidFill>
                  <a:srgbClr val="4355FB"/>
                </a:solidFill>
                <a:latin typeface="Times New Roman" pitchFamily="18" charset="0"/>
                <a:cs typeface="Times New Roman" pitchFamily="18" charset="0"/>
              </a:rPr>
              <a:t>(ligand) </a:t>
            </a:r>
            <a:r>
              <a:rPr lang="da-DK" sz="2700">
                <a:latin typeface="Times New Roman" pitchFamily="18" charset="0"/>
                <a:cs typeface="Times New Roman" pitchFamily="18" charset="0"/>
              </a:rPr>
              <a:t>compound that binds to a </a:t>
            </a:r>
            <a:r>
              <a:rPr lang="da-DK" sz="2700">
                <a:solidFill>
                  <a:srgbClr val="4355FB"/>
                </a:solidFill>
                <a:latin typeface="Times New Roman" pitchFamily="18" charset="0"/>
                <a:cs typeface="Times New Roman" pitchFamily="18" charset="0"/>
              </a:rPr>
              <a:t>biological target </a:t>
            </a:r>
            <a:r>
              <a:rPr lang="da-DK" sz="2700">
                <a:latin typeface="Times New Roman" pitchFamily="18" charset="0"/>
                <a:cs typeface="Times New Roman" pitchFamily="18" charset="0"/>
              </a:rPr>
              <a:t>(protein, enzyme, receptor, ...) and in this way either initiates a process </a:t>
            </a:r>
            <a:r>
              <a:rPr lang="da-DK" sz="2700">
                <a:solidFill>
                  <a:srgbClr val="4355FB"/>
                </a:solidFill>
                <a:latin typeface="Times New Roman" pitchFamily="18" charset="0"/>
                <a:cs typeface="Times New Roman" pitchFamily="18" charset="0"/>
              </a:rPr>
              <a:t>(agonist) </a:t>
            </a:r>
            <a:r>
              <a:rPr lang="da-DK" sz="2700">
                <a:latin typeface="Times New Roman" pitchFamily="18" charset="0"/>
                <a:cs typeface="Times New Roman" pitchFamily="18" charset="0"/>
              </a:rPr>
              <a:t>or inhibits it </a:t>
            </a:r>
            <a:r>
              <a:rPr lang="da-DK" sz="2700">
                <a:solidFill>
                  <a:srgbClr val="4355FB"/>
                </a:solidFill>
                <a:latin typeface="Times New Roman" pitchFamily="18" charset="0"/>
                <a:cs typeface="Times New Roman" pitchFamily="18" charset="0"/>
              </a:rPr>
              <a:t>(antagonist)</a:t>
            </a:r>
          </a:p>
          <a:p>
            <a:pPr marL="411163" eaLnBrk="1" hangingPunct="1">
              <a:lnSpc>
                <a:spcPct val="90000"/>
              </a:lnSpc>
              <a:buFont typeface="Wingdings" pitchFamily="2" charset="2"/>
              <a:buChar char=""/>
            </a:pPr>
            <a:endParaRPr lang="da-DK" sz="2700">
              <a:solidFill>
                <a:srgbClr val="FFFF00"/>
              </a:solidFill>
              <a:latin typeface="Times New Roman" pitchFamily="18" charset="0"/>
              <a:cs typeface="Times New Roman" pitchFamily="18" charset="0"/>
            </a:endParaRPr>
          </a:p>
          <a:p>
            <a:pPr marL="411163" eaLnBrk="1" hangingPunct="1">
              <a:lnSpc>
                <a:spcPct val="90000"/>
              </a:lnSpc>
              <a:buFont typeface="Wingdings" pitchFamily="2" charset="2"/>
              <a:buChar char=""/>
            </a:pPr>
            <a:r>
              <a:rPr lang="da-DK" sz="2700">
                <a:latin typeface="Times New Roman" pitchFamily="18" charset="0"/>
                <a:cs typeface="Times New Roman" pitchFamily="18" charset="0"/>
              </a:rPr>
              <a:t>The </a:t>
            </a:r>
            <a:r>
              <a:rPr lang="da-DK" sz="2700">
                <a:solidFill>
                  <a:srgbClr val="4355FB"/>
                </a:solidFill>
                <a:latin typeface="Times New Roman" pitchFamily="18" charset="0"/>
                <a:cs typeface="Times New Roman" pitchFamily="18" charset="0"/>
              </a:rPr>
              <a:t>structure</a:t>
            </a:r>
            <a:r>
              <a:rPr lang="da-DK" sz="2700">
                <a:latin typeface="Times New Roman" pitchFamily="18" charset="0"/>
                <a:cs typeface="Times New Roman" pitchFamily="18" charset="0"/>
              </a:rPr>
              <a:t>/conformation of the ligand is complementary to the space defined by the protein’s </a:t>
            </a:r>
            <a:r>
              <a:rPr lang="da-DK" sz="2700">
                <a:solidFill>
                  <a:srgbClr val="4355FB"/>
                </a:solidFill>
                <a:latin typeface="Times New Roman" pitchFamily="18" charset="0"/>
                <a:cs typeface="Times New Roman" pitchFamily="18" charset="0"/>
              </a:rPr>
              <a:t>active site</a:t>
            </a:r>
          </a:p>
          <a:p>
            <a:pPr marL="411163" eaLnBrk="1" hangingPunct="1">
              <a:lnSpc>
                <a:spcPct val="90000"/>
              </a:lnSpc>
              <a:buFont typeface="Wingdings" pitchFamily="2" charset="2"/>
              <a:buChar char=""/>
            </a:pPr>
            <a:endParaRPr lang="da-DK" sz="2700">
              <a:solidFill>
                <a:srgbClr val="FFFF00"/>
              </a:solidFill>
              <a:latin typeface="Times New Roman" pitchFamily="18" charset="0"/>
              <a:cs typeface="Times New Roman" pitchFamily="18" charset="0"/>
            </a:endParaRPr>
          </a:p>
          <a:p>
            <a:pPr marL="411163" eaLnBrk="1" hangingPunct="1">
              <a:lnSpc>
                <a:spcPct val="90000"/>
              </a:lnSpc>
              <a:buFont typeface="Wingdings" pitchFamily="2" charset="2"/>
              <a:buChar char=""/>
            </a:pPr>
            <a:r>
              <a:rPr lang="da-DK" sz="2700">
                <a:latin typeface="Times New Roman" pitchFamily="18" charset="0"/>
                <a:cs typeface="Times New Roman" pitchFamily="18" charset="0"/>
              </a:rPr>
              <a:t>The </a:t>
            </a:r>
            <a:r>
              <a:rPr lang="da-DK" sz="2700">
                <a:solidFill>
                  <a:srgbClr val="4355FB"/>
                </a:solidFill>
                <a:latin typeface="Times New Roman" pitchFamily="18" charset="0"/>
                <a:cs typeface="Times New Roman" pitchFamily="18" charset="0"/>
              </a:rPr>
              <a:t>binding</a:t>
            </a:r>
            <a:r>
              <a:rPr lang="da-DK" sz="2700">
                <a:latin typeface="Times New Roman" pitchFamily="18" charset="0"/>
                <a:cs typeface="Times New Roman" pitchFamily="18" charset="0"/>
              </a:rPr>
              <a:t> is caused by favorable </a:t>
            </a:r>
            <a:r>
              <a:rPr lang="da-DK" sz="2700">
                <a:solidFill>
                  <a:srgbClr val="4355FB"/>
                </a:solidFill>
                <a:latin typeface="Times New Roman" pitchFamily="18" charset="0"/>
                <a:cs typeface="Times New Roman" pitchFamily="18" charset="0"/>
              </a:rPr>
              <a:t>interactions</a:t>
            </a:r>
            <a:r>
              <a:rPr lang="da-DK" sz="2700">
                <a:latin typeface="Times New Roman" pitchFamily="18" charset="0"/>
                <a:cs typeface="Times New Roman" pitchFamily="18" charset="0"/>
              </a:rPr>
              <a:t> between the </a:t>
            </a:r>
            <a:r>
              <a:rPr lang="da-DK" sz="2700">
                <a:solidFill>
                  <a:srgbClr val="4355FB"/>
                </a:solidFill>
                <a:latin typeface="Times New Roman" pitchFamily="18" charset="0"/>
                <a:cs typeface="Times New Roman" pitchFamily="18" charset="0"/>
              </a:rPr>
              <a:t>ligand </a:t>
            </a:r>
            <a:r>
              <a:rPr lang="da-DK" sz="2700">
                <a:latin typeface="Times New Roman" pitchFamily="18" charset="0"/>
                <a:cs typeface="Times New Roman" pitchFamily="18" charset="0"/>
              </a:rPr>
              <a:t>and the side chains of the</a:t>
            </a:r>
            <a:r>
              <a:rPr lang="da-DK" sz="2700">
                <a:solidFill>
                  <a:srgbClr val="4355FB"/>
                </a:solidFill>
                <a:latin typeface="Times New Roman" pitchFamily="18" charset="0"/>
                <a:cs typeface="Times New Roman" pitchFamily="18" charset="0"/>
              </a:rPr>
              <a:t> amino acids</a:t>
            </a:r>
            <a:r>
              <a:rPr lang="da-DK" sz="2700">
                <a:solidFill>
                  <a:srgbClr val="FFFF00"/>
                </a:solidFill>
                <a:latin typeface="Times New Roman" pitchFamily="18" charset="0"/>
                <a:cs typeface="Times New Roman" pitchFamily="18" charset="0"/>
              </a:rPr>
              <a:t> </a:t>
            </a:r>
            <a:r>
              <a:rPr lang="da-DK" sz="2700">
                <a:latin typeface="Times New Roman" pitchFamily="18" charset="0"/>
                <a:cs typeface="Times New Roman" pitchFamily="18" charset="0"/>
              </a:rPr>
              <a:t>in the active site. (electrostatic interactions, hydrogen bonds, hydrophobic contacts...)</a:t>
            </a:r>
            <a:endParaRPr lang="en-US" sz="2700">
              <a:latin typeface="Times New Roman" pitchFamily="18" charset="0"/>
              <a:cs typeface="Times New Roman" pitchFamily="18" charset="0"/>
            </a:endParaRPr>
          </a:p>
        </p:txBody>
      </p:sp>
      <p:graphicFrame>
        <p:nvGraphicFramePr>
          <p:cNvPr id="34818" name="Object 3"/>
          <p:cNvGraphicFramePr>
            <a:graphicFrameLocks noChangeAspect="1"/>
          </p:cNvGraphicFramePr>
          <p:nvPr/>
        </p:nvGraphicFramePr>
        <p:xfrm>
          <a:off x="7086600" y="1828800"/>
          <a:ext cx="2133600" cy="2133600"/>
        </p:xfrm>
        <a:graphic>
          <a:graphicData uri="http://schemas.openxmlformats.org/presentationml/2006/ole">
            <mc:AlternateContent xmlns:mc="http://schemas.openxmlformats.org/markup-compatibility/2006">
              <mc:Choice xmlns:v="urn:schemas-microsoft-com:vml" Requires="v">
                <p:oleObj spid="_x0000_s1026" name="Clip" r:id="rId2" imgW="952129" imgH="952129" progId="">
                  <p:embed/>
                </p:oleObj>
              </mc:Choice>
              <mc:Fallback>
                <p:oleObj name="Clip" r:id="rId2" imgW="952129" imgH="952129" progId="">
                  <p:embed/>
                  <p:pic>
                    <p:nvPicPr>
                      <p:cNvPr id="0" name="Object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6600" y="1828800"/>
                        <a:ext cx="2133600" cy="2133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4819" name="Object 4"/>
          <p:cNvGraphicFramePr>
            <a:graphicFrameLocks noChangeAspect="1"/>
          </p:cNvGraphicFramePr>
          <p:nvPr/>
        </p:nvGraphicFramePr>
        <p:xfrm>
          <a:off x="7086600" y="3352800"/>
          <a:ext cx="2133600" cy="2133600"/>
        </p:xfrm>
        <a:graphic>
          <a:graphicData uri="http://schemas.openxmlformats.org/presentationml/2006/ole">
            <mc:AlternateContent xmlns:mc="http://schemas.openxmlformats.org/markup-compatibility/2006">
              <mc:Choice xmlns:v="urn:schemas-microsoft-com:vml" Requires="v">
                <p:oleObj spid="_x0000_s1027" name="Clip" r:id="rId4" imgW="952129" imgH="952129" progId="">
                  <p:embed/>
                </p:oleObj>
              </mc:Choice>
              <mc:Fallback>
                <p:oleObj name="Clip" r:id="rId4" imgW="952129" imgH="952129" progId="">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86600" y="3352800"/>
                        <a:ext cx="2133600" cy="2133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extBox 1"/>
          <p:cNvSpPr txBox="1">
            <a:spLocks noChangeArrowheads="1"/>
          </p:cNvSpPr>
          <p:nvPr/>
        </p:nvSpPr>
        <p:spPr bwMode="auto">
          <a:xfrm>
            <a:off x="1428750" y="785813"/>
            <a:ext cx="6000750" cy="4432300"/>
          </a:xfrm>
          <a:prstGeom prst="rect">
            <a:avLst/>
          </a:prstGeom>
          <a:noFill/>
          <a:ln w="9525">
            <a:noFill/>
            <a:miter lim="800000"/>
            <a:headEnd/>
            <a:tailEnd/>
          </a:ln>
        </p:spPr>
        <p:txBody>
          <a:bodyPr>
            <a:spAutoFit/>
          </a:bodyPr>
          <a:lstStyle/>
          <a:p>
            <a:endParaRPr lang="en-US" dirty="0">
              <a:latin typeface="Verdana" pitchFamily="34" charset="0"/>
            </a:endParaRPr>
          </a:p>
          <a:p>
            <a:r>
              <a:rPr lang="en-US" sz="2400" dirty="0">
                <a:latin typeface="Times New Roman" pitchFamily="18" charset="0"/>
                <a:cs typeface="Times New Roman" pitchFamily="18" charset="0"/>
              </a:rPr>
              <a:t> </a:t>
            </a:r>
            <a:r>
              <a:rPr lang="en-US" sz="2400" b="1" dirty="0">
                <a:latin typeface="Times New Roman" pitchFamily="18" charset="0"/>
                <a:cs typeface="Times New Roman" pitchFamily="18" charset="0"/>
              </a:rPr>
              <a:t>Docking Software</a:t>
            </a:r>
          </a:p>
          <a:p>
            <a:endParaRPr lang="en-US" sz="2400" dirty="0">
              <a:latin typeface="Times New Roman" pitchFamily="18" charset="0"/>
              <a:cs typeface="Times New Roman" pitchFamily="18" charset="0"/>
            </a:endParaRPr>
          </a:p>
          <a:p>
            <a:pPr lvl="1">
              <a:buFont typeface="Wingdings" pitchFamily="2" charset="2"/>
              <a:buChar char="§"/>
            </a:pPr>
            <a:r>
              <a:rPr lang="en-US" sz="2400" dirty="0">
                <a:latin typeface="Times New Roman" pitchFamily="18" charset="0"/>
                <a:cs typeface="Times New Roman" pitchFamily="18" charset="0"/>
              </a:rPr>
              <a:t>  Gold </a:t>
            </a:r>
          </a:p>
          <a:p>
            <a:pPr lvl="1">
              <a:buFont typeface="Wingdings" pitchFamily="2" charset="2"/>
              <a:buChar char="§"/>
            </a:pPr>
            <a:r>
              <a:rPr lang="en-US" sz="2400" dirty="0">
                <a:latin typeface="Times New Roman" pitchFamily="18" charset="0"/>
                <a:cs typeface="Times New Roman" pitchFamily="18" charset="0"/>
              </a:rPr>
              <a:t>  Dock </a:t>
            </a:r>
          </a:p>
          <a:p>
            <a:pPr lvl="1">
              <a:buFont typeface="Wingdings" pitchFamily="2" charset="2"/>
              <a:buChar char="§"/>
            </a:pP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FlexX</a:t>
            </a:r>
            <a:r>
              <a:rPr lang="en-US" sz="2400" dirty="0">
                <a:latin typeface="Times New Roman" pitchFamily="18" charset="0"/>
                <a:cs typeface="Times New Roman" pitchFamily="18" charset="0"/>
              </a:rPr>
              <a:t> </a:t>
            </a:r>
          </a:p>
          <a:p>
            <a:pPr lvl="1">
              <a:buFont typeface="Wingdings" pitchFamily="2" charset="2"/>
              <a:buChar char="§"/>
            </a:pPr>
            <a:r>
              <a:rPr lang="en-US" sz="2400" dirty="0">
                <a:latin typeface="Times New Roman" pitchFamily="18" charset="0"/>
                <a:cs typeface="Times New Roman" pitchFamily="18" charset="0"/>
              </a:rPr>
              <a:t>  Glide </a:t>
            </a:r>
          </a:p>
          <a:p>
            <a:pPr lvl="1">
              <a:buFont typeface="Wingdings" pitchFamily="2" charset="2"/>
              <a:buChar char="§"/>
            </a:pP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LigandFit</a:t>
            </a:r>
            <a:r>
              <a:rPr lang="en-US" sz="2400" dirty="0">
                <a:latin typeface="Times New Roman" pitchFamily="18" charset="0"/>
                <a:cs typeface="Times New Roman" pitchFamily="18" charset="0"/>
              </a:rPr>
              <a:t> </a:t>
            </a:r>
          </a:p>
          <a:p>
            <a:pPr lvl="1">
              <a:buFont typeface="Wingdings" pitchFamily="2" charset="2"/>
              <a:buChar char="§"/>
            </a:pPr>
            <a:r>
              <a:rPr lang="en-US" sz="2400" dirty="0">
                <a:latin typeface="Times New Roman" pitchFamily="18" charset="0"/>
                <a:cs typeface="Times New Roman" pitchFamily="18" charset="0"/>
              </a:rPr>
              <a:t>  Slide </a:t>
            </a:r>
          </a:p>
          <a:p>
            <a:pPr lvl="1">
              <a:buFont typeface="Wingdings" pitchFamily="2" charset="2"/>
              <a:buChar char="§"/>
            </a:pP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AutoDock</a:t>
            </a:r>
            <a:r>
              <a:rPr lang="en-US" sz="2400" dirty="0">
                <a:latin typeface="Times New Roman" pitchFamily="18" charset="0"/>
                <a:cs typeface="Times New Roman" pitchFamily="18" charset="0"/>
              </a:rPr>
              <a:t> </a:t>
            </a:r>
          </a:p>
          <a:p>
            <a:pPr lvl="1">
              <a:buFont typeface="Wingdings" pitchFamily="2" charset="2"/>
              <a:buChar char="§"/>
            </a:pP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Surflex</a:t>
            </a:r>
            <a:r>
              <a:rPr lang="en-US" sz="2400" dirty="0">
                <a:latin typeface="Times New Roman" pitchFamily="18" charset="0"/>
                <a:cs typeface="Times New Roman" pitchFamily="18" charset="0"/>
              </a:rPr>
              <a:t> </a:t>
            </a:r>
          </a:p>
          <a:p>
            <a:pPr lvl="1">
              <a:buFont typeface="Wingdings" pitchFamily="2" charset="2"/>
              <a:buChar char="§"/>
            </a:pP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Molgro</a:t>
            </a:r>
            <a:r>
              <a:rPr lang="en-US" sz="2400" dirty="0">
                <a:latin typeface="Times New Roman" pitchFamily="18" charset="0"/>
                <a:cs typeface="Times New Roman" pitchFamily="18" charset="0"/>
              </a:rPr>
              <a:t> Virtual </a:t>
            </a:r>
            <a:r>
              <a:rPr lang="en-US" sz="2400" dirty="0" err="1">
                <a:latin typeface="Times New Roman" pitchFamily="18" charset="0"/>
                <a:cs typeface="Times New Roman" pitchFamily="18" charset="0"/>
              </a:rPr>
              <a:t>Docker</a:t>
            </a:r>
            <a:r>
              <a:rPr lang="en-US" sz="2400" dirty="0">
                <a:latin typeface="Times New Roman" pitchFamily="18" charset="0"/>
                <a:cs typeface="Times New Roman" pitchFamily="18" charset="0"/>
              </a:rPr>
              <a:t> (MVD) </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685800" y="457200"/>
            <a:ext cx="7772400" cy="1447800"/>
          </a:xfrm>
          <a:solidFill>
            <a:schemeClr val="bg1"/>
          </a:solidFill>
          <a:ln w="38100">
            <a:solidFill>
              <a:schemeClr val="tx1"/>
            </a:solidFill>
          </a:ln>
        </p:spPr>
        <p:txBody>
          <a:bodyPr/>
          <a:lstStyle/>
          <a:p>
            <a:r>
              <a:rPr lang="en-US" dirty="0"/>
              <a:t>Two main tasks of Docking Tools</a:t>
            </a:r>
          </a:p>
        </p:txBody>
      </p:sp>
      <p:sp>
        <p:nvSpPr>
          <p:cNvPr id="6147" name="Rectangle 3"/>
          <p:cNvSpPr>
            <a:spLocks noGrp="1" noChangeArrowheads="1"/>
          </p:cNvSpPr>
          <p:nvPr>
            <p:ph type="body" idx="1"/>
          </p:nvPr>
        </p:nvSpPr>
        <p:spPr>
          <a:xfrm>
            <a:off x="685800" y="2514600"/>
            <a:ext cx="7772400" cy="4114800"/>
          </a:xfrm>
        </p:spPr>
        <p:txBody>
          <a:bodyPr/>
          <a:lstStyle/>
          <a:p>
            <a:r>
              <a:rPr lang="en-US" sz="2800" dirty="0">
                <a:latin typeface="Times New Roman" pitchFamily="18" charset="0"/>
                <a:cs typeface="Times New Roman" pitchFamily="18" charset="0"/>
              </a:rPr>
              <a:t>Sampling of conformational (</a:t>
            </a:r>
            <a:r>
              <a:rPr lang="en-US" sz="2800" dirty="0" err="1">
                <a:latin typeface="Times New Roman" pitchFamily="18" charset="0"/>
                <a:cs typeface="Times New Roman" pitchFamily="18" charset="0"/>
              </a:rPr>
              <a:t>Ligand</a:t>
            </a:r>
            <a:r>
              <a:rPr lang="en-US" sz="2800" dirty="0">
                <a:latin typeface="Times New Roman" pitchFamily="18" charset="0"/>
                <a:cs typeface="Times New Roman" pitchFamily="18" charset="0"/>
              </a:rPr>
              <a:t>) space (Search algorithm)</a:t>
            </a:r>
          </a:p>
          <a:p>
            <a:endParaRPr lang="en-US" dirty="0">
              <a:latin typeface="Comic Sans MS" pitchFamily="66" charset="0"/>
            </a:endParaRPr>
          </a:p>
          <a:p>
            <a:r>
              <a:rPr lang="en-US" sz="2800" dirty="0">
                <a:latin typeface="Times New Roman" pitchFamily="18" charset="0"/>
                <a:cs typeface="Times New Roman" pitchFamily="18" charset="0"/>
              </a:rPr>
              <a:t>Scoring protein-</a:t>
            </a:r>
            <a:r>
              <a:rPr lang="en-US" sz="2800" dirty="0" err="1">
                <a:latin typeface="Times New Roman" pitchFamily="18" charset="0"/>
                <a:cs typeface="Times New Roman" pitchFamily="18" charset="0"/>
              </a:rPr>
              <a:t>ligand</a:t>
            </a:r>
            <a:r>
              <a:rPr lang="en-US" sz="2800" dirty="0">
                <a:latin typeface="Times New Roman" pitchFamily="18" charset="0"/>
                <a:cs typeface="Times New Roman" pitchFamily="18" charset="0"/>
              </a:rPr>
              <a:t> complexes</a:t>
            </a:r>
          </a:p>
          <a:p>
            <a:pPr>
              <a:buNone/>
            </a:pPr>
            <a:r>
              <a:rPr lang="en-US" sz="2800" dirty="0">
                <a:latin typeface="Times New Roman" pitchFamily="18" charset="0"/>
                <a:cs typeface="Times New Roman" pitchFamily="18" charset="0"/>
              </a:rPr>
              <a:t>	(Scoring Function)</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descr="untitled.JPG"/>
          <p:cNvPicPr>
            <a:picLocks noChangeAspect="1"/>
          </p:cNvPicPr>
          <p:nvPr/>
        </p:nvPicPr>
        <p:blipFill>
          <a:blip r:embed="rId2"/>
          <a:srcRect/>
          <a:stretch>
            <a:fillRect/>
          </a:stretch>
        </p:blipFill>
        <p:spPr bwMode="auto">
          <a:xfrm>
            <a:off x="1357313" y="428625"/>
            <a:ext cx="6491287" cy="5678488"/>
          </a:xfrm>
          <a:prstGeom prst="rect">
            <a:avLst/>
          </a:prstGeom>
          <a:noFill/>
          <a:ln w="9525">
            <a:noFill/>
            <a:miter lim="800000"/>
            <a:headEnd/>
            <a:tailEnd/>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descr="C:\Documents and Settings\sadaf\My Documents\thesis\presentation\1z3n.jpg"/>
          <p:cNvPicPr>
            <a:picLocks noChangeAspect="1" noChangeArrowheads="1"/>
          </p:cNvPicPr>
          <p:nvPr/>
        </p:nvPicPr>
        <p:blipFill>
          <a:blip r:embed="rId2"/>
          <a:srcRect/>
          <a:stretch>
            <a:fillRect/>
          </a:stretch>
        </p:blipFill>
        <p:spPr bwMode="auto">
          <a:xfrm>
            <a:off x="468313" y="571500"/>
            <a:ext cx="8161337" cy="5265738"/>
          </a:xfrm>
          <a:prstGeom prst="rect">
            <a:avLst/>
          </a:prstGeom>
          <a:noFill/>
          <a:ln w="9525">
            <a:noFill/>
            <a:miter lim="800000"/>
            <a:headEnd/>
            <a:tailEnd/>
          </a:ln>
        </p:spPr>
      </p:pic>
      <p:sp>
        <p:nvSpPr>
          <p:cNvPr id="20483" name="Text Box 3"/>
          <p:cNvSpPr txBox="1">
            <a:spLocks noChangeArrowheads="1"/>
          </p:cNvSpPr>
          <p:nvPr/>
        </p:nvSpPr>
        <p:spPr bwMode="auto">
          <a:xfrm>
            <a:off x="2214563" y="6000750"/>
            <a:ext cx="5867400" cy="369888"/>
          </a:xfrm>
          <a:prstGeom prst="rect">
            <a:avLst/>
          </a:prstGeom>
          <a:noFill/>
          <a:ln w="9525">
            <a:noFill/>
            <a:miter lim="800000"/>
            <a:headEnd/>
            <a:tailEnd/>
          </a:ln>
        </p:spPr>
        <p:txBody>
          <a:bodyPr>
            <a:spAutoFit/>
          </a:bodyPr>
          <a:lstStyle/>
          <a:p>
            <a:pPr>
              <a:spcBef>
                <a:spcPct val="50000"/>
              </a:spcBef>
            </a:pPr>
            <a:r>
              <a:rPr lang="en-GB">
                <a:latin typeface="Times New Roman" pitchFamily="18" charset="0"/>
                <a:cs typeface="Times New Roman" pitchFamily="18" charset="0"/>
              </a:rPr>
              <a:t>Download protein molecule (Aldose reductase)</a:t>
            </a:r>
          </a:p>
        </p:txBody>
      </p:sp>
    </p:spTree>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descr="C:\Documents and Settings\sadaf\My Documents\thesis\presentation\ligand+protein.bmp"/>
          <p:cNvPicPr>
            <a:picLocks noChangeAspect="1" noChangeArrowheads="1"/>
          </p:cNvPicPr>
          <p:nvPr/>
        </p:nvPicPr>
        <p:blipFill>
          <a:blip r:embed="rId2"/>
          <a:srcRect/>
          <a:stretch>
            <a:fillRect/>
          </a:stretch>
        </p:blipFill>
        <p:spPr bwMode="auto">
          <a:xfrm>
            <a:off x="857250" y="500063"/>
            <a:ext cx="7715250" cy="5608637"/>
          </a:xfrm>
          <a:prstGeom prst="rect">
            <a:avLst/>
          </a:prstGeom>
          <a:noFill/>
          <a:ln w="9525">
            <a:noFill/>
            <a:miter lim="800000"/>
            <a:headEnd/>
            <a:tailEnd/>
          </a:ln>
        </p:spPr>
      </p:pic>
      <p:sp>
        <p:nvSpPr>
          <p:cNvPr id="21507" name="Text Box 3"/>
          <p:cNvSpPr txBox="1">
            <a:spLocks noChangeArrowheads="1"/>
          </p:cNvSpPr>
          <p:nvPr/>
        </p:nvSpPr>
        <p:spPr bwMode="auto">
          <a:xfrm>
            <a:off x="3571875" y="6143625"/>
            <a:ext cx="2743200" cy="369888"/>
          </a:xfrm>
          <a:prstGeom prst="rect">
            <a:avLst/>
          </a:prstGeom>
          <a:noFill/>
          <a:ln w="9525">
            <a:noFill/>
            <a:miter lim="800000"/>
            <a:headEnd/>
            <a:tailEnd/>
          </a:ln>
        </p:spPr>
        <p:txBody>
          <a:bodyPr>
            <a:spAutoFit/>
          </a:bodyPr>
          <a:lstStyle/>
          <a:p>
            <a:pPr>
              <a:spcBef>
                <a:spcPct val="50000"/>
              </a:spcBef>
            </a:pPr>
            <a:r>
              <a:rPr lang="en-GB">
                <a:latin typeface="Times New Roman" pitchFamily="18" charset="0"/>
                <a:cs typeface="Times New Roman" pitchFamily="18" charset="0"/>
              </a:rPr>
              <a:t>Import the ligand</a:t>
            </a:r>
          </a:p>
        </p:txBody>
      </p:sp>
    </p:spTree>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2" descr="cavity prep e"/>
          <p:cNvPicPr>
            <a:picLocks noChangeAspect="1" noChangeArrowheads="1"/>
          </p:cNvPicPr>
          <p:nvPr/>
        </p:nvPicPr>
        <p:blipFill>
          <a:blip r:embed="rId2"/>
          <a:srcRect/>
          <a:stretch>
            <a:fillRect/>
          </a:stretch>
        </p:blipFill>
        <p:spPr bwMode="auto">
          <a:xfrm>
            <a:off x="611188" y="642938"/>
            <a:ext cx="7970837" cy="5000625"/>
          </a:xfrm>
          <a:prstGeom prst="rect">
            <a:avLst/>
          </a:prstGeom>
          <a:noFill/>
          <a:ln w="9525">
            <a:noFill/>
            <a:miter lim="800000"/>
            <a:headEnd/>
            <a:tailEnd/>
          </a:ln>
        </p:spPr>
      </p:pic>
      <p:sp>
        <p:nvSpPr>
          <p:cNvPr id="22531" name="TextBox 3"/>
          <p:cNvSpPr txBox="1">
            <a:spLocks noChangeArrowheads="1"/>
          </p:cNvSpPr>
          <p:nvPr/>
        </p:nvSpPr>
        <p:spPr bwMode="auto">
          <a:xfrm>
            <a:off x="2786063" y="5715000"/>
            <a:ext cx="2786062" cy="369888"/>
          </a:xfrm>
          <a:prstGeom prst="rect">
            <a:avLst/>
          </a:prstGeom>
          <a:noFill/>
          <a:ln w="9525">
            <a:noFill/>
            <a:miter lim="800000"/>
            <a:headEnd/>
            <a:tailEnd/>
          </a:ln>
        </p:spPr>
        <p:txBody>
          <a:bodyPr>
            <a:spAutoFit/>
          </a:bodyPr>
          <a:lstStyle/>
          <a:p>
            <a:pPr>
              <a:spcBef>
                <a:spcPct val="50000"/>
              </a:spcBef>
            </a:pPr>
            <a:r>
              <a:rPr lang="en-GB">
                <a:latin typeface="Times New Roman" pitchFamily="18" charset="0"/>
                <a:cs typeface="Times New Roman" pitchFamily="18" charset="0"/>
              </a:rPr>
              <a:t>Detection of cavities</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descr="cavity prep g"/>
          <p:cNvPicPr>
            <a:picLocks noChangeAspect="1" noChangeArrowheads="1"/>
          </p:cNvPicPr>
          <p:nvPr/>
        </p:nvPicPr>
        <p:blipFill>
          <a:blip r:embed="rId2"/>
          <a:srcRect/>
          <a:stretch>
            <a:fillRect/>
          </a:stretch>
        </p:blipFill>
        <p:spPr bwMode="auto">
          <a:xfrm>
            <a:off x="857250" y="500063"/>
            <a:ext cx="7358063" cy="5630862"/>
          </a:xfrm>
          <a:prstGeom prst="rect">
            <a:avLst/>
          </a:prstGeom>
          <a:noFill/>
          <a:ln w="9525">
            <a:noFill/>
            <a:miter lim="800000"/>
            <a:headEnd/>
            <a:tailEnd/>
          </a:ln>
        </p:spPr>
      </p:pic>
      <p:sp>
        <p:nvSpPr>
          <p:cNvPr id="23555" name="Text Box 3"/>
          <p:cNvSpPr txBox="1">
            <a:spLocks noChangeArrowheads="1"/>
          </p:cNvSpPr>
          <p:nvPr/>
        </p:nvSpPr>
        <p:spPr bwMode="auto">
          <a:xfrm>
            <a:off x="2590800" y="6096000"/>
            <a:ext cx="3733800" cy="369888"/>
          </a:xfrm>
          <a:prstGeom prst="rect">
            <a:avLst/>
          </a:prstGeom>
          <a:noFill/>
          <a:ln w="9525">
            <a:noFill/>
            <a:miter lim="800000"/>
            <a:headEnd/>
            <a:tailEnd/>
          </a:ln>
        </p:spPr>
        <p:txBody>
          <a:bodyPr>
            <a:spAutoFit/>
          </a:bodyPr>
          <a:lstStyle/>
          <a:p>
            <a:pPr>
              <a:spcBef>
                <a:spcPct val="50000"/>
              </a:spcBef>
            </a:pPr>
            <a:r>
              <a:rPr lang="en-GB">
                <a:latin typeface="Times New Roman" pitchFamily="18" charset="0"/>
                <a:cs typeface="Times New Roman" pitchFamily="18" charset="0"/>
              </a:rPr>
              <a:t>Select the appropriate cavity</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3" descr="C:\Documents and Settings\sadaf\My Documents\thesis\presentation\1z3n-binding site 2.bmp"/>
          <p:cNvPicPr>
            <a:picLocks noChangeAspect="1" noChangeArrowheads="1"/>
          </p:cNvPicPr>
          <p:nvPr/>
        </p:nvPicPr>
        <p:blipFill>
          <a:blip r:embed="rId2"/>
          <a:srcRect/>
          <a:stretch>
            <a:fillRect/>
          </a:stretch>
        </p:blipFill>
        <p:spPr bwMode="auto">
          <a:xfrm>
            <a:off x="785813" y="500063"/>
            <a:ext cx="7762875" cy="5483225"/>
          </a:xfrm>
          <a:prstGeom prst="rect">
            <a:avLst/>
          </a:prstGeom>
          <a:noFill/>
          <a:ln w="9525">
            <a:noFill/>
            <a:miter lim="800000"/>
            <a:headEnd/>
            <a:tailEnd/>
          </a:ln>
        </p:spPr>
      </p:pic>
      <p:sp>
        <p:nvSpPr>
          <p:cNvPr id="24579" name="Text Box 4"/>
          <p:cNvSpPr txBox="1">
            <a:spLocks noChangeArrowheads="1"/>
          </p:cNvSpPr>
          <p:nvPr/>
        </p:nvSpPr>
        <p:spPr bwMode="auto">
          <a:xfrm>
            <a:off x="3071813" y="6072188"/>
            <a:ext cx="2819400" cy="369887"/>
          </a:xfrm>
          <a:prstGeom prst="rect">
            <a:avLst/>
          </a:prstGeom>
          <a:noFill/>
          <a:ln w="9525">
            <a:noFill/>
            <a:miter lim="800000"/>
            <a:headEnd/>
            <a:tailEnd/>
          </a:ln>
        </p:spPr>
        <p:txBody>
          <a:bodyPr>
            <a:spAutoFit/>
          </a:bodyPr>
          <a:lstStyle/>
          <a:p>
            <a:pPr>
              <a:spcBef>
                <a:spcPct val="50000"/>
              </a:spcBef>
            </a:pPr>
            <a:r>
              <a:rPr lang="en-GB">
                <a:latin typeface="Times New Roman" pitchFamily="18" charset="0"/>
                <a:cs typeface="Times New Roman" pitchFamily="18" charset="0"/>
              </a:rPr>
              <a:t>Creating constrain</a:t>
            </a:r>
          </a:p>
        </p:txBody>
      </p:sp>
    </p:spTree>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2" descr="cavity prep f"/>
          <p:cNvPicPr>
            <a:picLocks noChangeAspect="1" noChangeArrowheads="1"/>
          </p:cNvPicPr>
          <p:nvPr/>
        </p:nvPicPr>
        <p:blipFill>
          <a:blip r:embed="rId2"/>
          <a:srcRect/>
          <a:stretch>
            <a:fillRect/>
          </a:stretch>
        </p:blipFill>
        <p:spPr bwMode="auto">
          <a:xfrm>
            <a:off x="1143000" y="571500"/>
            <a:ext cx="6715125" cy="5168900"/>
          </a:xfrm>
          <a:prstGeom prst="rect">
            <a:avLst/>
          </a:prstGeom>
          <a:noFill/>
          <a:ln w="9525">
            <a:noFill/>
            <a:miter lim="800000"/>
            <a:headEnd/>
            <a:tailEnd/>
          </a:ln>
        </p:spPr>
      </p:pic>
      <p:sp>
        <p:nvSpPr>
          <p:cNvPr id="25603" name="TextBox 5"/>
          <p:cNvSpPr txBox="1">
            <a:spLocks noChangeArrowheads="1"/>
          </p:cNvSpPr>
          <p:nvPr/>
        </p:nvSpPr>
        <p:spPr bwMode="auto">
          <a:xfrm>
            <a:off x="928688" y="5857875"/>
            <a:ext cx="7143750" cy="646113"/>
          </a:xfrm>
          <a:prstGeom prst="rect">
            <a:avLst/>
          </a:prstGeom>
          <a:noFill/>
          <a:ln w="9525">
            <a:noFill/>
            <a:miter lim="800000"/>
            <a:headEnd/>
            <a:tailEnd/>
          </a:ln>
        </p:spPr>
        <p:txBody>
          <a:bodyPr>
            <a:spAutoFit/>
          </a:bodyPr>
          <a:lstStyle/>
          <a:p>
            <a:r>
              <a:rPr lang="en-GB">
                <a:latin typeface="Times New Roman" pitchFamily="18" charset="0"/>
                <a:cs typeface="Times New Roman" pitchFamily="18" charset="0"/>
              </a:rPr>
              <a:t>Manually defined search space sphere (radius 8 Å) to confine docking to the AR inhibitor binding site </a:t>
            </a:r>
            <a:endParaRPr lang="en-US">
              <a:latin typeface="Times New Roman" pitchFamily="18" charset="0"/>
              <a:cs typeface="Times New Roman" pitchFamily="18" charset="0"/>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2" descr="pses"/>
          <p:cNvPicPr>
            <a:picLocks noChangeAspect="1" noChangeArrowheads="1"/>
          </p:cNvPicPr>
          <p:nvPr/>
        </p:nvPicPr>
        <p:blipFill>
          <a:blip r:embed="rId2"/>
          <a:srcRect/>
          <a:stretch>
            <a:fillRect/>
          </a:stretch>
        </p:blipFill>
        <p:spPr bwMode="auto">
          <a:xfrm>
            <a:off x="571500" y="642938"/>
            <a:ext cx="8001000" cy="5051425"/>
          </a:xfrm>
          <a:prstGeom prst="rect">
            <a:avLst/>
          </a:prstGeom>
          <a:noFill/>
          <a:ln w="9525">
            <a:noFill/>
            <a:miter lim="800000"/>
            <a:headEnd/>
            <a:tailEnd/>
          </a:ln>
        </p:spPr>
      </p:pic>
      <p:sp>
        <p:nvSpPr>
          <p:cNvPr id="26627" name="Text Box 3"/>
          <p:cNvSpPr txBox="1">
            <a:spLocks noChangeArrowheads="1"/>
          </p:cNvSpPr>
          <p:nvPr/>
        </p:nvSpPr>
        <p:spPr bwMode="auto">
          <a:xfrm>
            <a:off x="3214688" y="5786438"/>
            <a:ext cx="2514600" cy="369887"/>
          </a:xfrm>
          <a:prstGeom prst="rect">
            <a:avLst/>
          </a:prstGeom>
          <a:noFill/>
          <a:ln w="9525">
            <a:noFill/>
            <a:miter lim="800000"/>
            <a:headEnd/>
            <a:tailEnd/>
          </a:ln>
        </p:spPr>
        <p:txBody>
          <a:bodyPr>
            <a:spAutoFit/>
          </a:bodyPr>
          <a:lstStyle/>
          <a:p>
            <a:pPr>
              <a:spcBef>
                <a:spcPct val="50000"/>
              </a:spcBef>
            </a:pPr>
            <a:r>
              <a:rPr lang="en-GB">
                <a:latin typeface="Times New Roman" pitchFamily="18" charset="0"/>
                <a:cs typeface="Times New Roman" pitchFamily="18" charset="0"/>
              </a:rPr>
              <a:t>Pose Clustering</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ext Box 10"/>
          <p:cNvSpPr txBox="1">
            <a:spLocks noChangeArrowheads="1"/>
          </p:cNvSpPr>
          <p:nvPr/>
        </p:nvSpPr>
        <p:spPr bwMode="auto">
          <a:xfrm>
            <a:off x="0" y="228600"/>
            <a:ext cx="8424863" cy="508000"/>
          </a:xfrm>
          <a:prstGeom prst="rect">
            <a:avLst/>
          </a:prstGeom>
          <a:noFill/>
          <a:ln w="9525">
            <a:noFill/>
            <a:miter lim="800000"/>
            <a:headEnd/>
            <a:tailEnd/>
          </a:ln>
        </p:spPr>
        <p:txBody>
          <a:bodyPr>
            <a:spAutoFit/>
          </a:bodyPr>
          <a:lstStyle/>
          <a:p>
            <a:pPr algn="ctr"/>
            <a:r>
              <a:rPr lang="da-DK" sz="2700" b="1"/>
              <a:t>The Drug Discovery Process</a:t>
            </a:r>
          </a:p>
        </p:txBody>
      </p:sp>
      <p:sp>
        <p:nvSpPr>
          <p:cNvPr id="5" name="Text Box 4"/>
          <p:cNvSpPr txBox="1">
            <a:spLocks noChangeArrowheads="1"/>
          </p:cNvSpPr>
          <p:nvPr/>
        </p:nvSpPr>
        <p:spPr bwMode="auto">
          <a:xfrm>
            <a:off x="250825" y="2205038"/>
            <a:ext cx="3829050" cy="915987"/>
          </a:xfrm>
          <a:prstGeom prst="rect">
            <a:avLst/>
          </a:prstGeom>
          <a:noFill/>
          <a:ln w="9525">
            <a:noFill/>
            <a:miter lim="800000"/>
            <a:headEnd/>
            <a:tailEnd/>
          </a:ln>
        </p:spPr>
        <p:txBody>
          <a:bodyPr wrap="none">
            <a:spAutoFit/>
          </a:bodyPr>
          <a:lstStyle/>
          <a:p>
            <a:pPr eaLnBrk="0" hangingPunct="0"/>
            <a:r>
              <a:rPr lang="en-US">
                <a:latin typeface="Comic Sans MS" pitchFamily="66" charset="0"/>
                <a:cs typeface="Arial" pitchFamily="34" charset="0"/>
              </a:rPr>
              <a:t>MKTAALAPLFFLPSALATTVYLA</a:t>
            </a:r>
          </a:p>
          <a:p>
            <a:pPr eaLnBrk="0" hangingPunct="0"/>
            <a:r>
              <a:rPr lang="en-US">
                <a:latin typeface="Comic Sans MS" pitchFamily="66" charset="0"/>
                <a:cs typeface="Arial" pitchFamily="34" charset="0"/>
              </a:rPr>
              <a:t>GDSTMAKNGGGSGTNGWGEYL</a:t>
            </a:r>
          </a:p>
          <a:p>
            <a:pPr eaLnBrk="0" hangingPunct="0"/>
            <a:r>
              <a:rPr lang="en-US">
                <a:latin typeface="Comic Sans MS" pitchFamily="66" charset="0"/>
                <a:cs typeface="Arial" pitchFamily="34" charset="0"/>
              </a:rPr>
              <a:t>ASYLSATVVNDAVAGRSAR…(etc)</a:t>
            </a:r>
          </a:p>
        </p:txBody>
      </p:sp>
      <p:pic>
        <p:nvPicPr>
          <p:cNvPr id="6" name="Picture 5" descr="bob"/>
          <p:cNvPicPr>
            <a:picLocks noChangeAspect="1" noChangeArrowheads="1"/>
          </p:cNvPicPr>
          <p:nvPr/>
        </p:nvPicPr>
        <p:blipFill>
          <a:blip r:embed="rId2"/>
          <a:srcRect/>
          <a:stretch>
            <a:fillRect/>
          </a:stretch>
        </p:blipFill>
        <p:spPr bwMode="auto">
          <a:xfrm>
            <a:off x="5292725" y="1701800"/>
            <a:ext cx="2952750" cy="2470150"/>
          </a:xfrm>
          <a:prstGeom prst="rect">
            <a:avLst/>
          </a:prstGeom>
          <a:noFill/>
          <a:ln w="9525">
            <a:noFill/>
            <a:miter lim="800000"/>
            <a:headEnd/>
            <a:tailEnd/>
          </a:ln>
        </p:spPr>
      </p:pic>
      <p:sp>
        <p:nvSpPr>
          <p:cNvPr id="7" name="AutoShape 6"/>
          <p:cNvSpPr>
            <a:spLocks noChangeArrowheads="1"/>
          </p:cNvSpPr>
          <p:nvPr/>
        </p:nvSpPr>
        <p:spPr bwMode="auto">
          <a:xfrm>
            <a:off x="4140200" y="2349500"/>
            <a:ext cx="847725" cy="374650"/>
          </a:xfrm>
          <a:prstGeom prst="rightArrow">
            <a:avLst>
              <a:gd name="adj1" fmla="val 50000"/>
              <a:gd name="adj2" fmla="val 56568"/>
            </a:avLst>
          </a:prstGeom>
          <a:solidFill>
            <a:schemeClr val="accent1"/>
          </a:solidFill>
          <a:ln w="9525">
            <a:solidFill>
              <a:schemeClr val="tx1"/>
            </a:solidFill>
            <a:miter lim="800000"/>
            <a:headEnd/>
            <a:tailEnd/>
          </a:ln>
        </p:spPr>
        <p:txBody>
          <a:bodyPr wrap="none" anchor="ctr"/>
          <a:lstStyle/>
          <a:p>
            <a:endParaRPr lang="en-US"/>
          </a:p>
        </p:txBody>
      </p:sp>
      <p:sp>
        <p:nvSpPr>
          <p:cNvPr id="8" name="AutoShape 7"/>
          <p:cNvSpPr>
            <a:spLocks noChangeArrowheads="1"/>
          </p:cNvSpPr>
          <p:nvPr/>
        </p:nvSpPr>
        <p:spPr bwMode="auto">
          <a:xfrm rot="-2693979">
            <a:off x="5292725" y="4005263"/>
            <a:ext cx="1800225" cy="504825"/>
          </a:xfrm>
          <a:prstGeom prst="rightArrow">
            <a:avLst>
              <a:gd name="adj1" fmla="val 50000"/>
              <a:gd name="adj2" fmla="val 89151"/>
            </a:avLst>
          </a:prstGeom>
          <a:solidFill>
            <a:schemeClr val="accent1"/>
          </a:solidFill>
          <a:ln w="9525">
            <a:solidFill>
              <a:schemeClr val="tx1"/>
            </a:solidFill>
            <a:miter lim="800000"/>
            <a:headEnd/>
            <a:tailEnd/>
          </a:ln>
        </p:spPr>
        <p:txBody>
          <a:bodyPr wrap="none" anchor="ctr"/>
          <a:lstStyle/>
          <a:p>
            <a:endParaRPr lang="en-US"/>
          </a:p>
        </p:txBody>
      </p:sp>
      <p:sp>
        <p:nvSpPr>
          <p:cNvPr id="9" name="Rectangle 13"/>
          <p:cNvSpPr>
            <a:spLocks noChangeArrowheads="1"/>
          </p:cNvSpPr>
          <p:nvPr/>
        </p:nvSpPr>
        <p:spPr bwMode="auto">
          <a:xfrm>
            <a:off x="250825" y="2133600"/>
            <a:ext cx="3816350" cy="1152525"/>
          </a:xfrm>
          <a:prstGeom prst="rect">
            <a:avLst/>
          </a:prstGeom>
          <a:noFill/>
          <a:ln w="9525">
            <a:solidFill>
              <a:srgbClr val="FF0000"/>
            </a:solidFill>
            <a:miter lim="800000"/>
            <a:headEnd/>
            <a:tailEnd/>
          </a:ln>
        </p:spPr>
        <p:txBody>
          <a:bodyPr wrap="none" anchor="ctr"/>
          <a:lstStyle/>
          <a:p>
            <a:endParaRPr lang="en-US"/>
          </a:p>
        </p:txBody>
      </p:sp>
      <p:sp>
        <p:nvSpPr>
          <p:cNvPr id="10" name="AutoShape 16"/>
          <p:cNvSpPr>
            <a:spLocks noChangeArrowheads="1"/>
          </p:cNvSpPr>
          <p:nvPr/>
        </p:nvSpPr>
        <p:spPr bwMode="auto">
          <a:xfrm>
            <a:off x="4932363" y="5715000"/>
            <a:ext cx="1008062" cy="374650"/>
          </a:xfrm>
          <a:prstGeom prst="rightArrow">
            <a:avLst>
              <a:gd name="adj1" fmla="val 50000"/>
              <a:gd name="adj2" fmla="val 67267"/>
            </a:avLst>
          </a:prstGeom>
          <a:solidFill>
            <a:schemeClr val="accent1"/>
          </a:solidFill>
          <a:ln w="9525">
            <a:solidFill>
              <a:schemeClr val="tx1"/>
            </a:solidFill>
            <a:miter lim="800000"/>
            <a:headEnd/>
            <a:tailEnd/>
          </a:ln>
        </p:spPr>
        <p:txBody>
          <a:bodyPr wrap="none" anchor="ctr"/>
          <a:lstStyle/>
          <a:p>
            <a:endParaRPr lang="en-US"/>
          </a:p>
        </p:txBody>
      </p:sp>
      <p:sp>
        <p:nvSpPr>
          <p:cNvPr id="11" name="Text Box 12"/>
          <p:cNvSpPr txBox="1">
            <a:spLocks noChangeArrowheads="1"/>
          </p:cNvSpPr>
          <p:nvPr/>
        </p:nvSpPr>
        <p:spPr bwMode="auto">
          <a:xfrm>
            <a:off x="250825" y="1125538"/>
            <a:ext cx="3384550" cy="584200"/>
          </a:xfrm>
          <a:prstGeom prst="rect">
            <a:avLst/>
          </a:prstGeom>
          <a:noFill/>
          <a:ln w="9525">
            <a:noFill/>
            <a:miter lim="800000"/>
            <a:headEnd/>
            <a:tailEnd/>
          </a:ln>
        </p:spPr>
        <p:txBody>
          <a:bodyPr>
            <a:spAutoFit/>
          </a:bodyPr>
          <a:lstStyle/>
          <a:p>
            <a:r>
              <a:rPr lang="da-DK" b="1" i="1"/>
              <a:t>We know the structure of the biological target</a:t>
            </a:r>
          </a:p>
        </p:txBody>
      </p:sp>
      <p:sp>
        <p:nvSpPr>
          <p:cNvPr id="12" name="Text Box 14"/>
          <p:cNvSpPr txBox="1">
            <a:spLocks noChangeArrowheads="1"/>
          </p:cNvSpPr>
          <p:nvPr/>
        </p:nvSpPr>
        <p:spPr bwMode="auto">
          <a:xfrm>
            <a:off x="5292725" y="1052513"/>
            <a:ext cx="3384550" cy="584200"/>
          </a:xfrm>
          <a:prstGeom prst="rect">
            <a:avLst/>
          </a:prstGeom>
          <a:noFill/>
          <a:ln w="9525">
            <a:noFill/>
            <a:miter lim="800000"/>
            <a:headEnd/>
            <a:tailEnd/>
          </a:ln>
        </p:spPr>
        <p:txBody>
          <a:bodyPr>
            <a:spAutoFit/>
          </a:bodyPr>
          <a:lstStyle/>
          <a:p>
            <a:r>
              <a:rPr lang="da-DK" b="1" i="1"/>
              <a:t>We identify/predict the binding pocket</a:t>
            </a:r>
          </a:p>
        </p:txBody>
      </p:sp>
      <p:sp>
        <p:nvSpPr>
          <p:cNvPr id="13" name="Oval 15"/>
          <p:cNvSpPr>
            <a:spLocks noChangeArrowheads="1"/>
          </p:cNvSpPr>
          <p:nvPr/>
        </p:nvSpPr>
        <p:spPr bwMode="auto">
          <a:xfrm>
            <a:off x="6372225" y="2997200"/>
            <a:ext cx="1223963" cy="936625"/>
          </a:xfrm>
          <a:prstGeom prst="ellipse">
            <a:avLst/>
          </a:prstGeom>
          <a:noFill/>
          <a:ln w="9525">
            <a:solidFill>
              <a:srgbClr val="FF0000"/>
            </a:solidFill>
            <a:round/>
            <a:headEnd/>
            <a:tailEnd/>
          </a:ln>
        </p:spPr>
        <p:txBody>
          <a:bodyPr wrap="none" anchor="ctr"/>
          <a:lstStyle/>
          <a:p>
            <a:endParaRPr lang="en-US"/>
          </a:p>
        </p:txBody>
      </p:sp>
      <p:sp>
        <p:nvSpPr>
          <p:cNvPr id="14" name="Text Box 8"/>
          <p:cNvSpPr txBox="1">
            <a:spLocks noChangeArrowheads="1"/>
          </p:cNvSpPr>
          <p:nvPr/>
        </p:nvSpPr>
        <p:spPr bwMode="auto">
          <a:xfrm>
            <a:off x="684213" y="4149725"/>
            <a:ext cx="5113337" cy="1784350"/>
          </a:xfrm>
          <a:prstGeom prst="rect">
            <a:avLst/>
          </a:prstGeom>
          <a:noFill/>
          <a:ln w="9525">
            <a:noFill/>
            <a:miter lim="800000"/>
            <a:headEnd/>
            <a:tailEnd/>
          </a:ln>
        </p:spPr>
        <p:txBody>
          <a:bodyPr>
            <a:spAutoFit/>
          </a:bodyPr>
          <a:lstStyle/>
          <a:p>
            <a:r>
              <a:rPr lang="da-DK" sz="2000" b="1"/>
              <a:t>Challenge</a:t>
            </a:r>
            <a:r>
              <a:rPr lang="da-DK" sz="2000"/>
              <a:t>:</a:t>
            </a:r>
          </a:p>
          <a:p>
            <a:r>
              <a:rPr lang="da-DK" sz="2000"/>
              <a:t>To design an organic molecule that would bind strong enough to the biological target and modute it’s activity. </a:t>
            </a:r>
          </a:p>
        </p:txBody>
      </p:sp>
      <p:sp>
        <p:nvSpPr>
          <p:cNvPr id="15" name="Text Box 17"/>
          <p:cNvSpPr txBox="1">
            <a:spLocks noChangeArrowheads="1"/>
          </p:cNvSpPr>
          <p:nvPr/>
        </p:nvSpPr>
        <p:spPr bwMode="auto">
          <a:xfrm>
            <a:off x="6019800" y="5715000"/>
            <a:ext cx="2808288" cy="400050"/>
          </a:xfrm>
          <a:prstGeom prst="rect">
            <a:avLst/>
          </a:prstGeom>
          <a:noFill/>
          <a:ln w="9525">
            <a:noFill/>
            <a:miter lim="800000"/>
            <a:headEnd/>
            <a:tailEnd/>
          </a:ln>
        </p:spPr>
        <p:txBody>
          <a:bodyPr>
            <a:spAutoFit/>
          </a:bodyPr>
          <a:lstStyle/>
          <a:p>
            <a:r>
              <a:rPr lang="da-DK" sz="2000"/>
              <a:t>New drug candidate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1"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animBg="1"/>
      <p:bldP spid="8" grpId="0" animBg="1"/>
      <p:bldP spid="9" grpId="0" animBg="1"/>
      <p:bldP spid="10" grpId="0" animBg="1"/>
      <p:bldP spid="11" grpId="0"/>
      <p:bldP spid="12" grpId="0"/>
      <p:bldP spid="12" grpId="1"/>
      <p:bldP spid="13" grpId="0" animBg="1"/>
      <p:bldP spid="14" grpId="0"/>
      <p:bldP spid="15"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ext Box 7"/>
          <p:cNvSpPr txBox="1">
            <a:spLocks noChangeArrowheads="1"/>
          </p:cNvSpPr>
          <p:nvPr/>
        </p:nvSpPr>
        <p:spPr bwMode="auto">
          <a:xfrm>
            <a:off x="2857500" y="6143625"/>
            <a:ext cx="4572000" cy="369888"/>
          </a:xfrm>
          <a:prstGeom prst="rect">
            <a:avLst/>
          </a:prstGeom>
          <a:noFill/>
          <a:ln w="9525">
            <a:noFill/>
            <a:miter lim="800000"/>
            <a:headEnd/>
            <a:tailEnd/>
          </a:ln>
        </p:spPr>
        <p:txBody>
          <a:bodyPr>
            <a:spAutoFit/>
          </a:bodyPr>
          <a:lstStyle/>
          <a:p>
            <a:pPr>
              <a:spcBef>
                <a:spcPct val="50000"/>
              </a:spcBef>
            </a:pPr>
            <a:r>
              <a:rPr lang="en-GB">
                <a:latin typeface="Times New Roman" pitchFamily="18" charset="0"/>
                <a:cs typeface="Times New Roman" pitchFamily="18" charset="0"/>
              </a:rPr>
              <a:t>Docking result</a:t>
            </a:r>
          </a:p>
        </p:txBody>
      </p:sp>
      <p:pic>
        <p:nvPicPr>
          <p:cNvPr id="27651" name="Picture 4" descr="C:\Documents and Settings\sadaf\My Documents\thesis\presentation\table 2 moldock.bmp"/>
          <p:cNvPicPr>
            <a:picLocks noChangeAspect="1" noChangeArrowheads="1"/>
          </p:cNvPicPr>
          <p:nvPr/>
        </p:nvPicPr>
        <p:blipFill>
          <a:blip r:embed="rId2"/>
          <a:srcRect/>
          <a:stretch>
            <a:fillRect/>
          </a:stretch>
        </p:blipFill>
        <p:spPr bwMode="auto">
          <a:xfrm>
            <a:off x="1143000" y="500063"/>
            <a:ext cx="6843713" cy="5572125"/>
          </a:xfrm>
          <a:prstGeom prst="rect">
            <a:avLst/>
          </a:prstGeom>
          <a:noFill/>
          <a:ln w="9525">
            <a:noFill/>
            <a:miter lim="800000"/>
            <a:headEnd/>
            <a:tailEnd/>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2" descr="h bond in MM"/>
          <p:cNvPicPr>
            <a:picLocks noChangeAspect="1" noChangeArrowheads="1"/>
          </p:cNvPicPr>
          <p:nvPr/>
        </p:nvPicPr>
        <p:blipFill>
          <a:blip r:embed="rId2"/>
          <a:srcRect/>
          <a:stretch>
            <a:fillRect/>
          </a:stretch>
        </p:blipFill>
        <p:spPr bwMode="auto">
          <a:xfrm>
            <a:off x="1643063" y="571500"/>
            <a:ext cx="5703887" cy="5264150"/>
          </a:xfrm>
          <a:prstGeom prst="rect">
            <a:avLst/>
          </a:prstGeom>
          <a:noFill/>
          <a:ln w="9525">
            <a:noFill/>
            <a:miter lim="800000"/>
            <a:headEnd/>
            <a:tailEnd/>
          </a:ln>
        </p:spPr>
      </p:pic>
      <p:sp>
        <p:nvSpPr>
          <p:cNvPr id="28675" name="TextBox 2"/>
          <p:cNvSpPr txBox="1">
            <a:spLocks noChangeArrowheads="1"/>
          </p:cNvSpPr>
          <p:nvPr/>
        </p:nvSpPr>
        <p:spPr bwMode="auto">
          <a:xfrm>
            <a:off x="4000500" y="6143625"/>
            <a:ext cx="2214563" cy="369888"/>
          </a:xfrm>
          <a:prstGeom prst="rect">
            <a:avLst/>
          </a:prstGeom>
          <a:noFill/>
          <a:ln w="9525">
            <a:noFill/>
            <a:miter lim="800000"/>
            <a:headEnd/>
            <a:tailEnd/>
          </a:ln>
        </p:spPr>
        <p:txBody>
          <a:bodyPr>
            <a:spAutoFit/>
          </a:bodyPr>
          <a:lstStyle/>
          <a:p>
            <a:r>
              <a:rPr lang="en-US">
                <a:latin typeface="Times New Roman" pitchFamily="18" charset="0"/>
                <a:cs typeface="Times New Roman" pitchFamily="18" charset="0"/>
              </a:rPr>
              <a:t>Docking results</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500188" y="1428750"/>
            <a:ext cx="6357937" cy="2432050"/>
          </a:xfrm>
          <a:prstGeom prst="rect">
            <a:avLst/>
          </a:prstGeom>
          <a:noFill/>
        </p:spPr>
        <p:txBody>
          <a:bodyPr>
            <a:spAutoFit/>
          </a:bodyPr>
          <a:lstStyle/>
          <a:p>
            <a:pPr fontAlgn="auto">
              <a:spcBef>
                <a:spcPts val="0"/>
              </a:spcBef>
              <a:spcAft>
                <a:spcPts val="0"/>
              </a:spcAft>
              <a:defRPr/>
            </a:pPr>
            <a:r>
              <a:rPr lang="en-US" sz="3200" dirty="0">
                <a:solidFill>
                  <a:schemeClr val="tx2">
                    <a:lumMod val="75000"/>
                  </a:schemeClr>
                </a:solidFill>
                <a:latin typeface="Times New Roman" pitchFamily="18" charset="0"/>
                <a:cs typeface="Times New Roman" pitchFamily="18" charset="0"/>
              </a:rPr>
              <a:t>Limitations  </a:t>
            </a:r>
          </a:p>
          <a:p>
            <a:pPr fontAlgn="auto">
              <a:spcBef>
                <a:spcPts val="0"/>
              </a:spcBef>
              <a:spcAft>
                <a:spcPts val="0"/>
              </a:spcAft>
              <a:defRPr/>
            </a:pPr>
            <a:endParaRPr lang="en-US" sz="2400" dirty="0">
              <a:latin typeface="Times New Roman" pitchFamily="18" charset="0"/>
              <a:cs typeface="Times New Roman" pitchFamily="18" charset="0"/>
            </a:endParaRPr>
          </a:p>
          <a:p>
            <a:pPr lvl="1" fontAlgn="auto">
              <a:spcBef>
                <a:spcPts val="0"/>
              </a:spcBef>
              <a:spcAft>
                <a:spcPts val="0"/>
              </a:spcAft>
              <a:buFont typeface="Wingdings" pitchFamily="2" charset="2"/>
              <a:buChar char="§"/>
              <a:defRPr/>
            </a:pPr>
            <a:r>
              <a:rPr lang="en-US" sz="2400" dirty="0">
                <a:latin typeface="Times New Roman" pitchFamily="18" charset="0"/>
                <a:cs typeface="Times New Roman" pitchFamily="18" charset="0"/>
              </a:rPr>
              <a:t>  Water molecules</a:t>
            </a:r>
          </a:p>
          <a:p>
            <a:pPr lvl="1" fontAlgn="auto">
              <a:spcBef>
                <a:spcPts val="0"/>
              </a:spcBef>
              <a:spcAft>
                <a:spcPts val="0"/>
              </a:spcAft>
              <a:defRPr/>
            </a:pPr>
            <a:endParaRPr lang="en-US" sz="2400" dirty="0">
              <a:latin typeface="Times New Roman" pitchFamily="18" charset="0"/>
              <a:cs typeface="Times New Roman" pitchFamily="18" charset="0"/>
            </a:endParaRPr>
          </a:p>
          <a:p>
            <a:pPr lvl="1" fontAlgn="auto">
              <a:spcBef>
                <a:spcPts val="0"/>
              </a:spcBef>
              <a:spcAft>
                <a:spcPts val="0"/>
              </a:spcAft>
              <a:buFont typeface="Wingdings" pitchFamily="2" charset="2"/>
              <a:buChar char="§"/>
              <a:defRPr/>
            </a:pPr>
            <a:r>
              <a:rPr lang="en-US" sz="2400" dirty="0">
                <a:latin typeface="Times New Roman" pitchFamily="18" charset="0"/>
                <a:cs typeface="Times New Roman" pitchFamily="18" charset="0"/>
              </a:rPr>
              <a:t>   Protein flexibility </a:t>
            </a:r>
          </a:p>
          <a:p>
            <a:pPr lvl="1" fontAlgn="auto">
              <a:spcBef>
                <a:spcPts val="0"/>
              </a:spcBef>
              <a:spcAft>
                <a:spcPts val="0"/>
              </a:spcAft>
              <a:defRPr/>
            </a:pPr>
            <a:endParaRPr lang="en-US" sz="2400" dirty="0">
              <a:latin typeface="Times New Roman" pitchFamily="18" charset="0"/>
              <a:cs typeface="Times New Roman" pitchFamily="18" charset="0"/>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extBox 1"/>
          <p:cNvSpPr txBox="1">
            <a:spLocks noChangeArrowheads="1"/>
          </p:cNvSpPr>
          <p:nvPr/>
        </p:nvSpPr>
        <p:spPr bwMode="auto">
          <a:xfrm>
            <a:off x="1714500" y="928688"/>
            <a:ext cx="5357813" cy="461962"/>
          </a:xfrm>
          <a:prstGeom prst="rect">
            <a:avLst/>
          </a:prstGeom>
          <a:noFill/>
          <a:ln w="9525">
            <a:noFill/>
            <a:miter lim="800000"/>
            <a:headEnd/>
            <a:tailEnd/>
          </a:ln>
        </p:spPr>
        <p:txBody>
          <a:bodyPr>
            <a:spAutoFit/>
          </a:bodyPr>
          <a:lstStyle/>
          <a:p>
            <a:r>
              <a:rPr lang="en-US" sz="2400">
                <a:latin typeface="Times New Roman" pitchFamily="18" charset="0"/>
                <a:cs typeface="Times New Roman" pitchFamily="18" charset="0"/>
              </a:rPr>
              <a:t>Include water molecules or not ?</a:t>
            </a:r>
          </a:p>
        </p:txBody>
      </p:sp>
      <p:pic>
        <p:nvPicPr>
          <p:cNvPr id="30723" name="Picture 2" descr="2nvd water bridge"/>
          <p:cNvPicPr>
            <a:picLocks noChangeAspect="1" noChangeArrowheads="1"/>
          </p:cNvPicPr>
          <p:nvPr/>
        </p:nvPicPr>
        <p:blipFill>
          <a:blip r:embed="rId2"/>
          <a:srcRect/>
          <a:stretch>
            <a:fillRect/>
          </a:stretch>
        </p:blipFill>
        <p:spPr bwMode="auto">
          <a:xfrm>
            <a:off x="2143125" y="1500188"/>
            <a:ext cx="4500563" cy="4084637"/>
          </a:xfrm>
          <a:prstGeom prst="rect">
            <a:avLst/>
          </a:prstGeom>
          <a:noFill/>
          <a:ln w="9525">
            <a:noFill/>
            <a:miter lim="800000"/>
            <a:headEnd/>
            <a:tailEnd/>
          </a:ln>
        </p:spPr>
      </p:pic>
      <p:sp>
        <p:nvSpPr>
          <p:cNvPr id="30724" name="TextBox 5"/>
          <p:cNvSpPr txBox="1">
            <a:spLocks noChangeArrowheads="1"/>
          </p:cNvSpPr>
          <p:nvPr/>
        </p:nvSpPr>
        <p:spPr bwMode="auto">
          <a:xfrm>
            <a:off x="2857500" y="5857875"/>
            <a:ext cx="3571875" cy="369888"/>
          </a:xfrm>
          <a:prstGeom prst="rect">
            <a:avLst/>
          </a:prstGeom>
          <a:noFill/>
          <a:ln w="9525">
            <a:noFill/>
            <a:miter lim="800000"/>
            <a:headEnd/>
            <a:tailEnd/>
          </a:ln>
        </p:spPr>
        <p:txBody>
          <a:bodyPr>
            <a:spAutoFit/>
          </a:bodyPr>
          <a:lstStyle/>
          <a:p>
            <a:r>
              <a:rPr lang="en-US">
                <a:latin typeface="Times New Roman" pitchFamily="18" charset="0"/>
                <a:cs typeface="Times New Roman" pitchFamily="18" charset="0"/>
              </a:rPr>
              <a:t>Bridging water molecule</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1" descr="AR at site.PNG"/>
          <p:cNvPicPr>
            <a:picLocks noChangeAspect="1"/>
          </p:cNvPicPr>
          <p:nvPr/>
        </p:nvPicPr>
        <p:blipFill>
          <a:blip r:embed="rId2"/>
          <a:srcRect/>
          <a:stretch>
            <a:fillRect/>
          </a:stretch>
        </p:blipFill>
        <p:spPr bwMode="auto">
          <a:xfrm>
            <a:off x="2133600" y="1071563"/>
            <a:ext cx="5464175" cy="4257675"/>
          </a:xfrm>
          <a:prstGeom prst="rect">
            <a:avLst/>
          </a:prstGeom>
          <a:noFill/>
          <a:ln w="9525">
            <a:noFill/>
            <a:miter lim="800000"/>
            <a:headEnd/>
            <a:tailEnd/>
          </a:ln>
        </p:spPr>
      </p:pic>
      <p:sp>
        <p:nvSpPr>
          <p:cNvPr id="31747" name="TextBox 2"/>
          <p:cNvSpPr txBox="1">
            <a:spLocks noChangeArrowheads="1"/>
          </p:cNvSpPr>
          <p:nvPr/>
        </p:nvSpPr>
        <p:spPr bwMode="auto">
          <a:xfrm>
            <a:off x="1643063" y="5643563"/>
            <a:ext cx="6643687" cy="369887"/>
          </a:xfrm>
          <a:prstGeom prst="rect">
            <a:avLst/>
          </a:prstGeom>
          <a:noFill/>
          <a:ln w="9525">
            <a:noFill/>
            <a:miter lim="800000"/>
            <a:headEnd/>
            <a:tailEnd/>
          </a:ln>
        </p:spPr>
        <p:txBody>
          <a:bodyPr>
            <a:spAutoFit/>
          </a:bodyPr>
          <a:lstStyle/>
          <a:p>
            <a:r>
              <a:rPr lang="en-US">
                <a:latin typeface="Times New Roman" pitchFamily="18" charset="0"/>
                <a:cs typeface="Times New Roman" pitchFamily="18" charset="0"/>
              </a:rPr>
              <a:t>Schematic representation of active site of aldose reductase</a:t>
            </a:r>
          </a:p>
        </p:txBody>
      </p:sp>
      <p:sp>
        <p:nvSpPr>
          <p:cNvPr id="31748" name="TextBox 3"/>
          <p:cNvSpPr txBox="1">
            <a:spLocks noChangeArrowheads="1"/>
          </p:cNvSpPr>
          <p:nvPr/>
        </p:nvSpPr>
        <p:spPr bwMode="auto">
          <a:xfrm>
            <a:off x="1571625" y="714375"/>
            <a:ext cx="2857500" cy="461963"/>
          </a:xfrm>
          <a:prstGeom prst="rect">
            <a:avLst/>
          </a:prstGeom>
          <a:noFill/>
          <a:ln w="9525">
            <a:noFill/>
            <a:miter lim="800000"/>
            <a:headEnd/>
            <a:tailEnd/>
          </a:ln>
        </p:spPr>
        <p:txBody>
          <a:bodyPr>
            <a:spAutoFit/>
          </a:bodyPr>
          <a:lstStyle/>
          <a:p>
            <a:r>
              <a:rPr lang="en-US" sz="2400">
                <a:latin typeface="Times New Roman" pitchFamily="18" charset="0"/>
                <a:cs typeface="Times New Roman" pitchFamily="18" charset="0"/>
              </a:rPr>
              <a:t>Protein Flexibility</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Picture 2" descr="2inz surface.png"/>
          <p:cNvPicPr>
            <a:picLocks noChangeAspect="1"/>
          </p:cNvPicPr>
          <p:nvPr/>
        </p:nvPicPr>
        <p:blipFill>
          <a:blip r:embed="rId2"/>
          <a:srcRect/>
          <a:stretch>
            <a:fillRect/>
          </a:stretch>
        </p:blipFill>
        <p:spPr bwMode="auto">
          <a:xfrm>
            <a:off x="571500" y="428625"/>
            <a:ext cx="8172450" cy="4919663"/>
          </a:xfrm>
          <a:prstGeom prst="rect">
            <a:avLst/>
          </a:prstGeom>
          <a:noFill/>
          <a:ln w="9525">
            <a:noFill/>
            <a:miter lim="800000"/>
            <a:headEnd/>
            <a:tailEnd/>
          </a:ln>
        </p:spPr>
      </p:pic>
      <p:sp>
        <p:nvSpPr>
          <p:cNvPr id="32771" name="TextBox 3"/>
          <p:cNvSpPr txBox="1">
            <a:spLocks noChangeArrowheads="1"/>
          </p:cNvSpPr>
          <p:nvPr/>
        </p:nvSpPr>
        <p:spPr bwMode="auto">
          <a:xfrm>
            <a:off x="857250" y="5786438"/>
            <a:ext cx="7929563" cy="646112"/>
          </a:xfrm>
          <a:prstGeom prst="rect">
            <a:avLst/>
          </a:prstGeom>
          <a:noFill/>
          <a:ln w="9525">
            <a:noFill/>
            <a:miter lim="800000"/>
            <a:headEnd/>
            <a:tailEnd/>
          </a:ln>
        </p:spPr>
        <p:txBody>
          <a:bodyPr>
            <a:spAutoFit/>
          </a:bodyPr>
          <a:lstStyle/>
          <a:p>
            <a:r>
              <a:rPr lang="en-US">
                <a:latin typeface="Times New Roman" pitchFamily="18" charset="0"/>
                <a:cs typeface="Times New Roman" pitchFamily="18" charset="0"/>
              </a:rPr>
              <a:t>Crystal structure of aldose reductase (PDB code: 2INZ) where specificity pocket is closed (ligand :2 Phenylacetic acid; volume :495.3 </a:t>
            </a:r>
            <a:r>
              <a:rPr lang="en-GB">
                <a:latin typeface="Times New Roman" pitchFamily="18" charset="0"/>
                <a:cs typeface="Times New Roman" pitchFamily="18" charset="0"/>
              </a:rPr>
              <a:t>Å</a:t>
            </a:r>
            <a:r>
              <a:rPr lang="en-GB" baseline="30000">
                <a:latin typeface="Times New Roman" pitchFamily="18" charset="0"/>
                <a:cs typeface="Times New Roman" pitchFamily="18" charset="0"/>
              </a:rPr>
              <a:t>3</a:t>
            </a:r>
            <a:r>
              <a:rPr lang="en-GB">
                <a:latin typeface="Times New Roman" pitchFamily="18" charset="0"/>
                <a:cs typeface="Times New Roman" pitchFamily="18" charset="0"/>
              </a:rPr>
              <a:t>)</a:t>
            </a:r>
            <a:endParaRPr lang="en-US">
              <a:latin typeface="Times New Roman" pitchFamily="18" charset="0"/>
              <a:cs typeface="Times New Roman" pitchFamily="18" charset="0"/>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Picture 2" descr="2fzd surface.png"/>
          <p:cNvPicPr>
            <a:picLocks noChangeAspect="1"/>
          </p:cNvPicPr>
          <p:nvPr/>
        </p:nvPicPr>
        <p:blipFill>
          <a:blip r:embed="rId2"/>
          <a:srcRect/>
          <a:stretch>
            <a:fillRect/>
          </a:stretch>
        </p:blipFill>
        <p:spPr bwMode="auto">
          <a:xfrm>
            <a:off x="571500" y="714375"/>
            <a:ext cx="7972425" cy="4799013"/>
          </a:xfrm>
          <a:prstGeom prst="rect">
            <a:avLst/>
          </a:prstGeom>
          <a:noFill/>
          <a:ln w="9525">
            <a:noFill/>
            <a:miter lim="800000"/>
            <a:headEnd/>
            <a:tailEnd/>
          </a:ln>
        </p:spPr>
      </p:pic>
      <p:sp>
        <p:nvSpPr>
          <p:cNvPr id="33795" name="TextBox 3"/>
          <p:cNvSpPr txBox="1">
            <a:spLocks noChangeArrowheads="1"/>
          </p:cNvSpPr>
          <p:nvPr/>
        </p:nvSpPr>
        <p:spPr bwMode="auto">
          <a:xfrm>
            <a:off x="785813" y="5715000"/>
            <a:ext cx="7358062" cy="646113"/>
          </a:xfrm>
          <a:prstGeom prst="rect">
            <a:avLst/>
          </a:prstGeom>
          <a:noFill/>
          <a:ln w="9525">
            <a:noFill/>
            <a:miter lim="800000"/>
            <a:headEnd/>
            <a:tailEnd/>
          </a:ln>
        </p:spPr>
        <p:txBody>
          <a:bodyPr>
            <a:spAutoFit/>
          </a:bodyPr>
          <a:lstStyle/>
          <a:p>
            <a:r>
              <a:rPr lang="en-US">
                <a:latin typeface="Times New Roman" pitchFamily="18" charset="0"/>
                <a:cs typeface="Times New Roman" pitchFamily="18" charset="0"/>
              </a:rPr>
              <a:t>Crystal structure of aldose reductase (PDB code :2FZD) where specificity pocket is open (ligand :Tolrestat ;volume : 860 </a:t>
            </a:r>
            <a:r>
              <a:rPr lang="en-GB">
                <a:latin typeface="Times New Roman" pitchFamily="18" charset="0"/>
                <a:cs typeface="Times New Roman" pitchFamily="18" charset="0"/>
              </a:rPr>
              <a:t>Å</a:t>
            </a:r>
            <a:r>
              <a:rPr lang="en-GB" baseline="30000">
                <a:latin typeface="Times New Roman" pitchFamily="18" charset="0"/>
                <a:cs typeface="Times New Roman" pitchFamily="18" charset="0"/>
              </a:rPr>
              <a:t>3</a:t>
            </a:r>
            <a:r>
              <a:rPr lang="en-GB">
                <a:latin typeface="Times New Roman" pitchFamily="18" charset="0"/>
                <a:cs typeface="Times New Roman" pitchFamily="18" charset="0"/>
              </a:rPr>
              <a:t>)</a:t>
            </a:r>
            <a:endParaRPr lang="en-US">
              <a:latin typeface="Times New Roman" pitchFamily="18" charset="0"/>
              <a:cs typeface="Times New Roman" pitchFamily="18" charset="0"/>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6147" name="Picture 3"/>
          <p:cNvPicPr>
            <a:picLocks noChangeAspect="1" noChangeArrowheads="1"/>
          </p:cNvPicPr>
          <p:nvPr/>
        </p:nvPicPr>
        <p:blipFill>
          <a:blip r:embed="rId2"/>
          <a:srcRect/>
          <a:stretch>
            <a:fillRect/>
          </a:stretch>
        </p:blipFill>
        <p:spPr bwMode="auto">
          <a:xfrm>
            <a:off x="1857356" y="285729"/>
            <a:ext cx="4923659" cy="6572272"/>
          </a:xfrm>
          <a:prstGeom prst="rect">
            <a:avLst/>
          </a:prstGeom>
          <a:noFill/>
          <a:ln w="9525">
            <a:noFill/>
            <a:miter lim="800000"/>
            <a:headEnd/>
            <a:tailEnd/>
          </a:ln>
          <a:effectLst/>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nvGraphicFramePr>
        <p:xfrm>
          <a:off x="2643188" y="1714500"/>
          <a:ext cx="4000528" cy="4088130"/>
        </p:xfrm>
        <a:graphic>
          <a:graphicData uri="http://schemas.openxmlformats.org/drawingml/2006/table">
            <a:tbl>
              <a:tblPr firstRow="1" bandRow="1">
                <a:tableStyleId>{F5AB1C69-6EDB-4FF4-983F-18BD219EF322}</a:tableStyleId>
              </a:tblPr>
              <a:tblGrid>
                <a:gridCol w="515697">
                  <a:extLst>
                    <a:ext uri="{9D8B030D-6E8A-4147-A177-3AD203B41FA5}">
                      <a16:colId xmlns:a16="http://schemas.microsoft.com/office/drawing/2014/main" val="20000"/>
                    </a:ext>
                  </a:extLst>
                </a:gridCol>
                <a:gridCol w="937630">
                  <a:extLst>
                    <a:ext uri="{9D8B030D-6E8A-4147-A177-3AD203B41FA5}">
                      <a16:colId xmlns:a16="http://schemas.microsoft.com/office/drawing/2014/main" val="20001"/>
                    </a:ext>
                  </a:extLst>
                </a:gridCol>
                <a:gridCol w="2547201">
                  <a:extLst>
                    <a:ext uri="{9D8B030D-6E8A-4147-A177-3AD203B41FA5}">
                      <a16:colId xmlns:a16="http://schemas.microsoft.com/office/drawing/2014/main" val="20002"/>
                    </a:ext>
                  </a:extLst>
                </a:gridCol>
              </a:tblGrid>
              <a:tr h="370840">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200" u="none" strike="noStrike" cap="none" normalizeH="0" baseline="0" dirty="0" err="1">
                          <a:ln>
                            <a:noFill/>
                          </a:ln>
                          <a:effectLst/>
                          <a:latin typeface="Times New Roman" pitchFamily="18" charset="0"/>
                          <a:cs typeface="Times New Roman" pitchFamily="18" charset="0"/>
                        </a:rPr>
                        <a:t>S.No</a:t>
                      </a:r>
                      <a:r>
                        <a:rPr kumimoji="0" lang="en-US" sz="1200" u="none" strike="noStrike" cap="none" normalizeH="0" baseline="0" dirty="0">
                          <a:ln>
                            <a:noFill/>
                          </a:ln>
                          <a:effectLst/>
                          <a:latin typeface="Times New Roman" pitchFamily="18" charset="0"/>
                          <a:cs typeface="Times New Roman" pitchFamily="18" charset="0"/>
                        </a:rPr>
                        <a:t>.</a:t>
                      </a:r>
                      <a:endParaRPr kumimoji="0" lang="en-US" sz="1200" b="1" i="0" u="none" strike="noStrike" cap="none" normalizeH="0" baseline="0" dirty="0">
                        <a:ln>
                          <a:noFill/>
                        </a:ln>
                        <a:solidFill>
                          <a:schemeClr val="bg1"/>
                        </a:solidFill>
                        <a:effectLst/>
                        <a:latin typeface="Times New Roman" pitchFamily="18" charset="0"/>
                        <a:cs typeface="Times New Roman" pitchFamily="18" charset="0"/>
                      </a:endParaRPr>
                    </a:p>
                  </a:txBody>
                  <a:tcPr marL="9525" marR="9525" marT="9525" marB="0" anchor="b" horzOverflow="overflow"/>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200" u="none" strike="noStrike" cap="none" normalizeH="0" baseline="0" dirty="0">
                          <a:ln>
                            <a:noFill/>
                          </a:ln>
                          <a:effectLst/>
                          <a:latin typeface="Times New Roman" pitchFamily="18" charset="0"/>
                          <a:cs typeface="Times New Roman" pitchFamily="18" charset="0"/>
                        </a:rPr>
                        <a:t>PDB Code</a:t>
                      </a:r>
                      <a:endParaRPr kumimoji="0" lang="en-US" sz="1200" b="1" i="0" u="none" strike="noStrike" cap="none" normalizeH="0" baseline="0" dirty="0">
                        <a:ln>
                          <a:noFill/>
                        </a:ln>
                        <a:solidFill>
                          <a:schemeClr val="bg1"/>
                        </a:solidFill>
                        <a:effectLst/>
                        <a:latin typeface="Times New Roman" pitchFamily="18" charset="0"/>
                        <a:cs typeface="Times New Roman" pitchFamily="18" charset="0"/>
                      </a:endParaRPr>
                    </a:p>
                  </a:txBody>
                  <a:tcPr marL="9525" marR="9525" marT="9525" marB="0" anchor="b" horzOverflow="overflow"/>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200" u="none" strike="noStrike" cap="none" normalizeH="0" baseline="0" dirty="0" err="1">
                          <a:ln>
                            <a:noFill/>
                          </a:ln>
                          <a:effectLst/>
                          <a:latin typeface="Times New Roman" pitchFamily="18" charset="0"/>
                          <a:cs typeface="Times New Roman" pitchFamily="18" charset="0"/>
                        </a:rPr>
                        <a:t>Ligand</a:t>
                      </a:r>
                      <a:endParaRPr kumimoji="0" lang="en-US" sz="1200" b="1" i="0" u="none" strike="noStrike" cap="none" normalizeH="0" baseline="0" dirty="0">
                        <a:ln>
                          <a:noFill/>
                        </a:ln>
                        <a:solidFill>
                          <a:schemeClr val="bg1"/>
                        </a:solidFill>
                        <a:effectLst/>
                        <a:latin typeface="Times New Roman" pitchFamily="18" charset="0"/>
                        <a:cs typeface="Times New Roman" pitchFamily="18" charset="0"/>
                      </a:endParaRPr>
                    </a:p>
                  </a:txBody>
                  <a:tcPr marL="9525" marR="9525" marT="9525" marB="0" anchor="b" horzOverflow="overflow"/>
                </a:tc>
                <a:extLst>
                  <a:ext uri="{0D108BD9-81ED-4DB2-BD59-A6C34878D82A}">
                    <a16:rowId xmlns:a16="http://schemas.microsoft.com/office/drawing/2014/main" val="10000"/>
                  </a:ext>
                </a:extLst>
              </a:tr>
              <a:tr h="370840">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200" u="none" strike="noStrike" cap="none" normalizeH="0" baseline="0" dirty="0">
                          <a:ln>
                            <a:noFill/>
                          </a:ln>
                          <a:effectLst/>
                          <a:latin typeface="Times New Roman" pitchFamily="18" charset="0"/>
                          <a:cs typeface="Times New Roman" pitchFamily="18" charset="0"/>
                        </a:rPr>
                        <a:t>1</a:t>
                      </a:r>
                      <a:endParaRPr kumimoji="0" lang="en-US" sz="1200" b="0" i="0" u="none" strike="noStrike" cap="none" normalizeH="0" baseline="0" dirty="0">
                        <a:ln>
                          <a:noFill/>
                        </a:ln>
                        <a:solidFill>
                          <a:schemeClr val="tx1"/>
                        </a:solidFill>
                        <a:effectLst/>
                        <a:latin typeface="Times New Roman" pitchFamily="18" charset="0"/>
                        <a:cs typeface="Times New Roman" pitchFamily="18" charset="0"/>
                      </a:endParaRPr>
                    </a:p>
                  </a:txBody>
                  <a:tcPr marL="9525" marR="9525" marT="9525" marB="0" anchor="b" horzOverflow="overflow"/>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200" u="none" strike="noStrike" cap="none" normalizeH="0" baseline="0" dirty="0">
                          <a:ln>
                            <a:noFill/>
                          </a:ln>
                          <a:effectLst/>
                          <a:latin typeface="Times New Roman" pitchFamily="18" charset="0"/>
                          <a:cs typeface="Times New Roman" pitchFamily="18" charset="0"/>
                        </a:rPr>
                        <a:t>1IEI</a:t>
                      </a:r>
                      <a:endParaRPr kumimoji="0" lang="en-US" sz="1200" b="0" i="0" u="none" strike="noStrike" cap="none" normalizeH="0" baseline="0" dirty="0">
                        <a:ln>
                          <a:noFill/>
                        </a:ln>
                        <a:solidFill>
                          <a:schemeClr val="tx1"/>
                        </a:solidFill>
                        <a:effectLst/>
                        <a:latin typeface="Times New Roman" pitchFamily="18" charset="0"/>
                        <a:cs typeface="Times New Roman" pitchFamily="18" charset="0"/>
                      </a:endParaRPr>
                    </a:p>
                  </a:txBody>
                  <a:tcPr marL="9525" marR="9525" marT="9525" marB="0" anchor="b" horzOverflow="overflow"/>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200" u="none" strike="noStrike" cap="none" normalizeH="0" baseline="0" dirty="0" err="1">
                          <a:ln>
                            <a:noFill/>
                          </a:ln>
                          <a:effectLst/>
                          <a:latin typeface="Times New Roman" pitchFamily="18" charset="0"/>
                          <a:cs typeface="Times New Roman" pitchFamily="18" charset="0"/>
                        </a:rPr>
                        <a:t>Zenarestat</a:t>
                      </a:r>
                      <a:endParaRPr kumimoji="0" lang="en-US" sz="1200" b="0" i="0" u="none" strike="noStrike" cap="none" normalizeH="0" baseline="0" dirty="0">
                        <a:ln>
                          <a:noFill/>
                        </a:ln>
                        <a:solidFill>
                          <a:schemeClr val="tx1"/>
                        </a:solidFill>
                        <a:effectLst/>
                        <a:latin typeface="Times New Roman" pitchFamily="18" charset="0"/>
                        <a:cs typeface="Times New Roman" pitchFamily="18" charset="0"/>
                      </a:endParaRPr>
                    </a:p>
                  </a:txBody>
                  <a:tcPr marL="9525" marR="9525" marT="9525" marB="0" anchor="b" horzOverflow="overflow"/>
                </a:tc>
                <a:extLst>
                  <a:ext uri="{0D108BD9-81ED-4DB2-BD59-A6C34878D82A}">
                    <a16:rowId xmlns:a16="http://schemas.microsoft.com/office/drawing/2014/main" val="10001"/>
                  </a:ext>
                </a:extLst>
              </a:tr>
              <a:tr h="370840">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200" u="none" strike="noStrike" cap="none" normalizeH="0" baseline="0">
                          <a:ln>
                            <a:noFill/>
                          </a:ln>
                          <a:effectLst/>
                          <a:latin typeface="Times New Roman" pitchFamily="18" charset="0"/>
                          <a:cs typeface="Times New Roman" pitchFamily="18" charset="0"/>
                        </a:rPr>
                        <a:t>2</a:t>
                      </a:r>
                      <a:endParaRPr kumimoji="0" lang="en-US" sz="1200" b="0" i="0" u="none" strike="noStrike" cap="none" normalizeH="0" baseline="0">
                        <a:ln>
                          <a:noFill/>
                        </a:ln>
                        <a:solidFill>
                          <a:schemeClr val="tx1"/>
                        </a:solidFill>
                        <a:effectLst/>
                        <a:latin typeface="Times New Roman" pitchFamily="18" charset="0"/>
                        <a:cs typeface="Times New Roman" pitchFamily="18" charset="0"/>
                      </a:endParaRPr>
                    </a:p>
                  </a:txBody>
                  <a:tcPr marL="9525" marR="9525" marT="9525" marB="0" anchor="b" horzOverflow="overflow"/>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200" u="none" strike="noStrike" cap="none" normalizeH="0" baseline="0" dirty="0">
                          <a:ln>
                            <a:noFill/>
                          </a:ln>
                          <a:effectLst/>
                          <a:latin typeface="Times New Roman" pitchFamily="18" charset="0"/>
                          <a:cs typeface="Times New Roman" pitchFamily="18" charset="0"/>
                        </a:rPr>
                        <a:t>2PZN</a:t>
                      </a:r>
                      <a:endParaRPr kumimoji="0" lang="en-US" sz="1200" b="0" i="0" u="none" strike="noStrike" cap="none" normalizeH="0" baseline="0" dirty="0">
                        <a:ln>
                          <a:noFill/>
                        </a:ln>
                        <a:solidFill>
                          <a:schemeClr val="tx1"/>
                        </a:solidFill>
                        <a:effectLst/>
                        <a:latin typeface="Times New Roman" pitchFamily="18" charset="0"/>
                        <a:cs typeface="Times New Roman" pitchFamily="18" charset="0"/>
                      </a:endParaRPr>
                    </a:p>
                  </a:txBody>
                  <a:tcPr marL="9525" marR="9525" marT="9525" marB="0" anchor="b" horzOverflow="overflow"/>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200" u="none" strike="noStrike" cap="none" normalizeH="0" baseline="0" dirty="0">
                          <a:ln>
                            <a:noFill/>
                          </a:ln>
                          <a:effectLst/>
                          <a:latin typeface="Times New Roman" pitchFamily="18" charset="0"/>
                          <a:cs typeface="Times New Roman" pitchFamily="18" charset="0"/>
                        </a:rPr>
                        <a:t>IDD393</a:t>
                      </a:r>
                      <a:endParaRPr kumimoji="0" lang="en-US" sz="1200" b="0" i="0" u="none" strike="noStrike" cap="none" normalizeH="0" baseline="0" dirty="0">
                        <a:ln>
                          <a:noFill/>
                        </a:ln>
                        <a:solidFill>
                          <a:schemeClr val="tx1"/>
                        </a:solidFill>
                        <a:effectLst/>
                        <a:latin typeface="Times New Roman" pitchFamily="18" charset="0"/>
                        <a:cs typeface="Times New Roman" pitchFamily="18" charset="0"/>
                      </a:endParaRPr>
                    </a:p>
                  </a:txBody>
                  <a:tcPr marL="9525" marR="9525" marT="9525" marB="0" anchor="b" horzOverflow="overflow"/>
                </a:tc>
                <a:extLst>
                  <a:ext uri="{0D108BD9-81ED-4DB2-BD59-A6C34878D82A}">
                    <a16:rowId xmlns:a16="http://schemas.microsoft.com/office/drawing/2014/main" val="10002"/>
                  </a:ext>
                </a:extLst>
              </a:tr>
              <a:tr h="370840">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200" u="none" strike="noStrike" cap="none" normalizeH="0" baseline="0">
                          <a:ln>
                            <a:noFill/>
                          </a:ln>
                          <a:effectLst/>
                          <a:latin typeface="Times New Roman" pitchFamily="18" charset="0"/>
                          <a:cs typeface="Times New Roman" pitchFamily="18" charset="0"/>
                        </a:rPr>
                        <a:t>3</a:t>
                      </a:r>
                      <a:endParaRPr kumimoji="0" lang="en-US" sz="1200" b="0" i="0" u="none" strike="noStrike" cap="none" normalizeH="0" baseline="0">
                        <a:ln>
                          <a:noFill/>
                        </a:ln>
                        <a:solidFill>
                          <a:schemeClr val="tx1"/>
                        </a:solidFill>
                        <a:effectLst/>
                        <a:latin typeface="Times New Roman" pitchFamily="18" charset="0"/>
                        <a:cs typeface="Times New Roman" pitchFamily="18" charset="0"/>
                      </a:endParaRPr>
                    </a:p>
                  </a:txBody>
                  <a:tcPr marL="9525" marR="9525" marT="9525" marB="0" anchor="b" horzOverflow="overflow"/>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200" u="none" strike="noStrike" cap="none" normalizeH="0" baseline="0" dirty="0">
                          <a:ln>
                            <a:noFill/>
                          </a:ln>
                          <a:effectLst/>
                          <a:latin typeface="Times New Roman" pitchFamily="18" charset="0"/>
                          <a:cs typeface="Times New Roman" pitchFamily="18" charset="0"/>
                        </a:rPr>
                        <a:t>2NVC</a:t>
                      </a:r>
                      <a:endParaRPr kumimoji="0" lang="en-US" sz="1200" b="0" i="0" u="none" strike="noStrike" cap="none" normalizeH="0" baseline="0" dirty="0">
                        <a:ln>
                          <a:noFill/>
                        </a:ln>
                        <a:solidFill>
                          <a:schemeClr val="tx1"/>
                        </a:solidFill>
                        <a:effectLst/>
                        <a:latin typeface="Times New Roman" pitchFamily="18" charset="0"/>
                        <a:cs typeface="Times New Roman" pitchFamily="18" charset="0"/>
                      </a:endParaRPr>
                    </a:p>
                  </a:txBody>
                  <a:tcPr marL="9525" marR="9525" marT="9525" marB="0" anchor="b" horzOverflow="overflow"/>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200" u="none" strike="noStrike" cap="none" normalizeH="0" baseline="0" dirty="0" err="1">
                          <a:ln>
                            <a:noFill/>
                          </a:ln>
                          <a:effectLst/>
                          <a:latin typeface="Times New Roman" pitchFamily="18" charset="0"/>
                          <a:cs typeface="Times New Roman" pitchFamily="18" charset="0"/>
                        </a:rPr>
                        <a:t>Naphthol</a:t>
                      </a:r>
                      <a:r>
                        <a:rPr kumimoji="0" lang="en-US" sz="1200" u="none" strike="noStrike" cap="none" normalizeH="0" baseline="0" dirty="0">
                          <a:ln>
                            <a:noFill/>
                          </a:ln>
                          <a:effectLst/>
                          <a:latin typeface="Times New Roman" pitchFamily="18" charset="0"/>
                          <a:cs typeface="Times New Roman" pitchFamily="18" charset="0"/>
                        </a:rPr>
                        <a:t> (1,2)</a:t>
                      </a:r>
                      <a:r>
                        <a:rPr kumimoji="0" lang="en-US" sz="1200" u="none" strike="noStrike" cap="none" normalizeH="0" baseline="0" dirty="0" err="1">
                          <a:ln>
                            <a:noFill/>
                          </a:ln>
                          <a:effectLst/>
                          <a:latin typeface="Times New Roman" pitchFamily="18" charset="0"/>
                          <a:cs typeface="Times New Roman" pitchFamily="18" charset="0"/>
                        </a:rPr>
                        <a:t>isothiazole</a:t>
                      </a:r>
                      <a:r>
                        <a:rPr kumimoji="0" lang="en-US" sz="1200" u="none" strike="noStrike" cap="none" normalizeH="0" baseline="0" dirty="0">
                          <a:ln>
                            <a:noFill/>
                          </a:ln>
                          <a:effectLst/>
                          <a:latin typeface="Times New Roman" pitchFamily="18" charset="0"/>
                          <a:cs typeface="Times New Roman" pitchFamily="18" charset="0"/>
                        </a:rPr>
                        <a:t> </a:t>
                      </a:r>
                      <a:br>
                        <a:rPr kumimoji="0" lang="en-US" sz="1200" u="none" strike="noStrike" cap="none" normalizeH="0" baseline="0" dirty="0">
                          <a:ln>
                            <a:noFill/>
                          </a:ln>
                          <a:effectLst/>
                          <a:latin typeface="Times New Roman" pitchFamily="18" charset="0"/>
                          <a:cs typeface="Times New Roman" pitchFamily="18" charset="0"/>
                        </a:rPr>
                      </a:br>
                      <a:r>
                        <a:rPr kumimoji="0" lang="en-US" sz="1200" u="none" strike="noStrike" cap="none" normalizeH="0" baseline="0" dirty="0">
                          <a:ln>
                            <a:noFill/>
                          </a:ln>
                          <a:effectLst/>
                          <a:latin typeface="Times New Roman" pitchFamily="18" charset="0"/>
                          <a:cs typeface="Times New Roman" pitchFamily="18" charset="0"/>
                        </a:rPr>
                        <a:t>acetic acid derivative 3</a:t>
                      </a:r>
                      <a:endParaRPr kumimoji="0" lang="en-US" sz="1200" b="0" i="0" u="none" strike="noStrike" cap="none" normalizeH="0" baseline="0" dirty="0">
                        <a:ln>
                          <a:noFill/>
                        </a:ln>
                        <a:solidFill>
                          <a:schemeClr val="tx1"/>
                        </a:solidFill>
                        <a:effectLst/>
                        <a:latin typeface="Times New Roman" pitchFamily="18" charset="0"/>
                        <a:cs typeface="Times New Roman" pitchFamily="18" charset="0"/>
                      </a:endParaRPr>
                    </a:p>
                  </a:txBody>
                  <a:tcPr marL="9525" marR="9525" marT="9525" marB="0" anchor="b" horzOverflow="overflow"/>
                </a:tc>
                <a:extLst>
                  <a:ext uri="{0D108BD9-81ED-4DB2-BD59-A6C34878D82A}">
                    <a16:rowId xmlns:a16="http://schemas.microsoft.com/office/drawing/2014/main" val="10003"/>
                  </a:ext>
                </a:extLst>
              </a:tr>
              <a:tr h="370840">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200" u="none" strike="noStrike" cap="none" normalizeH="0" baseline="0" dirty="0">
                          <a:ln>
                            <a:noFill/>
                          </a:ln>
                          <a:effectLst/>
                          <a:latin typeface="Times New Roman" pitchFamily="18" charset="0"/>
                          <a:cs typeface="Times New Roman" pitchFamily="18" charset="0"/>
                        </a:rPr>
                        <a:t>4</a:t>
                      </a:r>
                      <a:endParaRPr kumimoji="0" lang="en-US" sz="1200" b="0" i="0" u="none" strike="noStrike" cap="none" normalizeH="0" baseline="0" dirty="0">
                        <a:ln>
                          <a:noFill/>
                        </a:ln>
                        <a:solidFill>
                          <a:schemeClr val="tx1"/>
                        </a:solidFill>
                        <a:effectLst/>
                        <a:latin typeface="Times New Roman" pitchFamily="18" charset="0"/>
                        <a:cs typeface="Times New Roman" pitchFamily="18" charset="0"/>
                      </a:endParaRPr>
                    </a:p>
                  </a:txBody>
                  <a:tcPr marL="9525" marR="9525" marT="9525" marB="0" anchor="b" horzOverflow="overflow"/>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Times New Roman" pitchFamily="18" charset="0"/>
                          <a:cs typeface="Times New Roman" pitchFamily="18" charset="0"/>
                        </a:rPr>
                        <a:t>1US0</a:t>
                      </a:r>
                    </a:p>
                  </a:txBody>
                  <a:tcPr marL="9525" marR="9525" marT="9525" marB="0" anchor="b" horzOverflow="overflow"/>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Times New Roman" pitchFamily="18" charset="0"/>
                          <a:cs typeface="Times New Roman" pitchFamily="18" charset="0"/>
                        </a:rPr>
                        <a:t>IDD594</a:t>
                      </a:r>
                    </a:p>
                  </a:txBody>
                  <a:tcPr marL="9525" marR="9525" marT="9525" marB="0" anchor="b" horzOverflow="overflow"/>
                </a:tc>
                <a:extLst>
                  <a:ext uri="{0D108BD9-81ED-4DB2-BD59-A6C34878D82A}">
                    <a16:rowId xmlns:a16="http://schemas.microsoft.com/office/drawing/2014/main" val="10004"/>
                  </a:ext>
                </a:extLst>
              </a:tr>
              <a:tr h="370840">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200" u="none" strike="noStrike" cap="none" normalizeH="0" baseline="0" dirty="0">
                          <a:ln>
                            <a:noFill/>
                          </a:ln>
                          <a:effectLst/>
                          <a:latin typeface="Times New Roman" pitchFamily="18" charset="0"/>
                          <a:cs typeface="Times New Roman" pitchFamily="18" charset="0"/>
                        </a:rPr>
                        <a:t>5</a:t>
                      </a:r>
                      <a:endParaRPr kumimoji="0" lang="en-US" sz="1200" b="0" i="0" u="none" strike="noStrike" cap="none" normalizeH="0" baseline="0" dirty="0">
                        <a:ln>
                          <a:noFill/>
                        </a:ln>
                        <a:solidFill>
                          <a:schemeClr val="tx1"/>
                        </a:solidFill>
                        <a:effectLst/>
                        <a:latin typeface="Times New Roman" pitchFamily="18" charset="0"/>
                        <a:cs typeface="Times New Roman" pitchFamily="18" charset="0"/>
                      </a:endParaRPr>
                    </a:p>
                  </a:txBody>
                  <a:tcPr marL="9525" marR="9525" marT="9525" marB="0" anchor="b" horzOverflow="overflow"/>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200" u="none" strike="noStrike" cap="none" normalizeH="0" baseline="0" dirty="0">
                          <a:ln>
                            <a:noFill/>
                          </a:ln>
                          <a:effectLst/>
                          <a:latin typeface="Times New Roman" pitchFamily="18" charset="0"/>
                          <a:cs typeface="Times New Roman" pitchFamily="18" charset="0"/>
                        </a:rPr>
                        <a:t>2INZ</a:t>
                      </a:r>
                      <a:endParaRPr kumimoji="0" lang="en-US" sz="1200" b="0" i="0" u="none" strike="noStrike" cap="none" normalizeH="0" baseline="0" dirty="0">
                        <a:ln>
                          <a:noFill/>
                        </a:ln>
                        <a:solidFill>
                          <a:schemeClr val="tx1"/>
                        </a:solidFill>
                        <a:effectLst/>
                        <a:latin typeface="Times New Roman" pitchFamily="18" charset="0"/>
                        <a:cs typeface="Times New Roman" pitchFamily="18" charset="0"/>
                      </a:endParaRPr>
                    </a:p>
                  </a:txBody>
                  <a:tcPr marL="9525" marR="9525" marT="9525" marB="0" anchor="b" horzOverflow="overflow"/>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200" u="none" strike="noStrike" cap="none" normalizeH="0" baseline="0" dirty="0">
                          <a:ln>
                            <a:noFill/>
                          </a:ln>
                          <a:effectLst/>
                          <a:latin typeface="Times New Roman" pitchFamily="18" charset="0"/>
                          <a:cs typeface="Times New Roman" pitchFamily="18" charset="0"/>
                        </a:rPr>
                        <a:t>2Hydroxyphenylacetic acid</a:t>
                      </a:r>
                      <a:endParaRPr kumimoji="0" lang="en-US" sz="1200" b="0" i="0" u="none" strike="noStrike" cap="none" normalizeH="0" baseline="0" dirty="0">
                        <a:ln>
                          <a:noFill/>
                        </a:ln>
                        <a:solidFill>
                          <a:schemeClr val="tx1"/>
                        </a:solidFill>
                        <a:effectLst/>
                        <a:latin typeface="Times New Roman" pitchFamily="18" charset="0"/>
                        <a:cs typeface="Times New Roman" pitchFamily="18" charset="0"/>
                      </a:endParaRPr>
                    </a:p>
                  </a:txBody>
                  <a:tcPr marL="9525" marR="9525" marT="9525" marB="0" anchor="b" horzOverflow="overflow"/>
                </a:tc>
                <a:extLst>
                  <a:ext uri="{0D108BD9-81ED-4DB2-BD59-A6C34878D82A}">
                    <a16:rowId xmlns:a16="http://schemas.microsoft.com/office/drawing/2014/main" val="10005"/>
                  </a:ext>
                </a:extLst>
              </a:tr>
              <a:tr h="370840">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200" u="none" strike="noStrike" cap="none" normalizeH="0" baseline="0" dirty="0">
                          <a:ln>
                            <a:noFill/>
                          </a:ln>
                          <a:effectLst/>
                          <a:latin typeface="Times New Roman" pitchFamily="18" charset="0"/>
                          <a:cs typeface="Times New Roman" pitchFamily="18" charset="0"/>
                        </a:rPr>
                        <a:t>6</a:t>
                      </a:r>
                      <a:endParaRPr kumimoji="0" lang="en-US" sz="1200" b="0" i="0" u="none" strike="noStrike" cap="none" normalizeH="0" baseline="0" dirty="0">
                        <a:ln>
                          <a:noFill/>
                        </a:ln>
                        <a:solidFill>
                          <a:schemeClr val="tx1"/>
                        </a:solidFill>
                        <a:effectLst/>
                        <a:latin typeface="Times New Roman" pitchFamily="18" charset="0"/>
                        <a:cs typeface="Times New Roman" pitchFamily="18" charset="0"/>
                      </a:endParaRPr>
                    </a:p>
                  </a:txBody>
                  <a:tcPr marL="9525" marR="9525" marT="9525" marB="0" anchor="b" horzOverflow="overflow"/>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chemeClr val="tx1"/>
                          </a:solidFill>
                          <a:effectLst/>
                          <a:latin typeface="Times New Roman" pitchFamily="18" charset="0"/>
                          <a:cs typeface="Times New Roman" pitchFamily="18" charset="0"/>
                        </a:rPr>
                        <a:t>2NVD</a:t>
                      </a:r>
                    </a:p>
                  </a:txBody>
                  <a:tcPr marL="9525" marR="9525" marT="9525" marB="0" anchor="b" horzOverflow="overflow"/>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200" b="0" i="0" u="none" strike="noStrike" cap="none" normalizeH="0" baseline="0" dirty="0" err="1">
                          <a:ln>
                            <a:noFill/>
                          </a:ln>
                          <a:solidFill>
                            <a:schemeClr val="tx1"/>
                          </a:solidFill>
                          <a:effectLst/>
                          <a:latin typeface="Times New Roman" pitchFamily="18" charset="0"/>
                          <a:cs typeface="Times New Roman" pitchFamily="18" charset="0"/>
                        </a:rPr>
                        <a:t>Naphtholisothiazol</a:t>
                      </a:r>
                      <a:r>
                        <a:rPr kumimoji="0" lang="en-US" sz="1200" b="0" i="0" u="none" strike="noStrike" cap="none" normalizeH="0" baseline="0" dirty="0">
                          <a:ln>
                            <a:noFill/>
                          </a:ln>
                          <a:solidFill>
                            <a:schemeClr val="tx1"/>
                          </a:solidFill>
                          <a:effectLst/>
                          <a:latin typeface="Times New Roman" pitchFamily="18" charset="0"/>
                          <a:cs typeface="Times New Roman" pitchFamily="18" charset="0"/>
                        </a:rPr>
                        <a:t> </a:t>
                      </a:r>
                      <a:r>
                        <a:rPr kumimoji="0" lang="en-US" sz="1200" b="0" i="0" u="none" strike="noStrike" cap="none" normalizeH="0" baseline="0" dirty="0" err="1">
                          <a:ln>
                            <a:noFill/>
                          </a:ln>
                          <a:solidFill>
                            <a:schemeClr val="tx1"/>
                          </a:solidFill>
                          <a:effectLst/>
                          <a:latin typeface="Times New Roman" pitchFamily="18" charset="0"/>
                          <a:cs typeface="Times New Roman" pitchFamily="18" charset="0"/>
                        </a:rPr>
                        <a:t>actic</a:t>
                      </a:r>
                      <a:r>
                        <a:rPr kumimoji="0" lang="en-US" sz="1200" b="0" i="0" u="none" strike="noStrike" cap="none" normalizeH="0" baseline="0" dirty="0">
                          <a:ln>
                            <a:noFill/>
                          </a:ln>
                          <a:solidFill>
                            <a:schemeClr val="tx1"/>
                          </a:solidFill>
                          <a:effectLst/>
                          <a:latin typeface="Times New Roman" pitchFamily="18" charset="0"/>
                          <a:cs typeface="Times New Roman" pitchFamily="18" charset="0"/>
                        </a:rPr>
                        <a:t> acid</a:t>
                      </a:r>
                    </a:p>
                  </a:txBody>
                  <a:tcPr marL="9525" marR="9525" marT="9525" marB="0" anchor="b" horzOverflow="overflow"/>
                </a:tc>
                <a:extLst>
                  <a:ext uri="{0D108BD9-81ED-4DB2-BD59-A6C34878D82A}">
                    <a16:rowId xmlns:a16="http://schemas.microsoft.com/office/drawing/2014/main" val="10006"/>
                  </a:ext>
                </a:extLst>
              </a:tr>
              <a:tr h="370840">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200" u="none" strike="noStrike" cap="none" normalizeH="0" baseline="0">
                          <a:ln>
                            <a:noFill/>
                          </a:ln>
                          <a:effectLst/>
                          <a:latin typeface="Times New Roman" pitchFamily="18" charset="0"/>
                          <a:cs typeface="Times New Roman" pitchFamily="18" charset="0"/>
                        </a:rPr>
                        <a:t>7</a:t>
                      </a:r>
                      <a:endParaRPr kumimoji="0" lang="en-US" sz="1200" b="0" i="0" u="none" strike="noStrike" cap="none" normalizeH="0" baseline="0">
                        <a:ln>
                          <a:noFill/>
                        </a:ln>
                        <a:solidFill>
                          <a:schemeClr val="tx1"/>
                        </a:solidFill>
                        <a:effectLst/>
                        <a:latin typeface="Times New Roman" pitchFamily="18" charset="0"/>
                        <a:cs typeface="Times New Roman" pitchFamily="18" charset="0"/>
                      </a:endParaRPr>
                    </a:p>
                  </a:txBody>
                  <a:tcPr marL="9525" marR="9525" marT="9525" marB="0" anchor="b" horzOverflow="overflow"/>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200" u="none" strike="noStrike" cap="none" normalizeH="0" baseline="0" dirty="0">
                          <a:ln>
                            <a:noFill/>
                          </a:ln>
                          <a:effectLst/>
                          <a:latin typeface="Times New Roman" pitchFamily="18" charset="0"/>
                          <a:cs typeface="Times New Roman" pitchFamily="18" charset="0"/>
                        </a:rPr>
                        <a:t>1T40</a:t>
                      </a:r>
                      <a:endParaRPr kumimoji="0" lang="en-US" sz="1200" b="0" i="0" u="none" strike="noStrike" cap="none" normalizeH="0" baseline="0" dirty="0">
                        <a:ln>
                          <a:noFill/>
                        </a:ln>
                        <a:solidFill>
                          <a:schemeClr val="tx1"/>
                        </a:solidFill>
                        <a:effectLst/>
                        <a:latin typeface="Times New Roman" pitchFamily="18" charset="0"/>
                        <a:cs typeface="Times New Roman" pitchFamily="18" charset="0"/>
                      </a:endParaRPr>
                    </a:p>
                  </a:txBody>
                  <a:tcPr marL="9525" marR="9525" marT="9525" marB="0" anchor="b" horzOverflow="overflow"/>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200" u="none" strike="noStrike" cap="none" normalizeH="0" baseline="0" dirty="0">
                          <a:ln>
                            <a:noFill/>
                          </a:ln>
                          <a:effectLst/>
                          <a:latin typeface="Times New Roman" pitchFamily="18" charset="0"/>
                          <a:cs typeface="Times New Roman" pitchFamily="18" charset="0"/>
                        </a:rPr>
                        <a:t>IDD552</a:t>
                      </a:r>
                      <a:endParaRPr kumimoji="0" lang="en-US" sz="1200" b="0" i="0" u="none" strike="noStrike" cap="none" normalizeH="0" baseline="0" dirty="0">
                        <a:ln>
                          <a:noFill/>
                        </a:ln>
                        <a:solidFill>
                          <a:schemeClr val="tx1"/>
                        </a:solidFill>
                        <a:effectLst/>
                        <a:latin typeface="Times New Roman" pitchFamily="18" charset="0"/>
                        <a:cs typeface="Times New Roman" pitchFamily="18" charset="0"/>
                      </a:endParaRPr>
                    </a:p>
                  </a:txBody>
                  <a:tcPr marL="9525" marR="9525" marT="9525" marB="0" anchor="b" horzOverflow="overflow"/>
                </a:tc>
                <a:extLst>
                  <a:ext uri="{0D108BD9-81ED-4DB2-BD59-A6C34878D82A}">
                    <a16:rowId xmlns:a16="http://schemas.microsoft.com/office/drawing/2014/main" val="10007"/>
                  </a:ext>
                </a:extLst>
              </a:tr>
              <a:tr h="370840">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200" u="none" strike="noStrike" cap="none" normalizeH="0" baseline="0">
                          <a:ln>
                            <a:noFill/>
                          </a:ln>
                          <a:effectLst/>
                          <a:latin typeface="Times New Roman" pitchFamily="18" charset="0"/>
                          <a:cs typeface="Times New Roman" pitchFamily="18" charset="0"/>
                        </a:rPr>
                        <a:t>8</a:t>
                      </a:r>
                      <a:endParaRPr kumimoji="0" lang="en-US" sz="1200" b="0" i="0" u="none" strike="noStrike" cap="none" normalizeH="0" baseline="0">
                        <a:ln>
                          <a:noFill/>
                        </a:ln>
                        <a:solidFill>
                          <a:schemeClr val="tx1"/>
                        </a:solidFill>
                        <a:effectLst/>
                        <a:latin typeface="Times New Roman" pitchFamily="18" charset="0"/>
                        <a:cs typeface="Times New Roman" pitchFamily="18" charset="0"/>
                      </a:endParaRPr>
                    </a:p>
                  </a:txBody>
                  <a:tcPr marL="9525" marR="9525" marT="9525" marB="0" anchor="b" horzOverflow="overflow"/>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200" u="none" strike="noStrike" cap="none" normalizeH="0" baseline="0" dirty="0">
                          <a:ln>
                            <a:noFill/>
                          </a:ln>
                          <a:effectLst/>
                          <a:latin typeface="Times New Roman" pitchFamily="18" charset="0"/>
                          <a:cs typeface="Times New Roman" pitchFamily="18" charset="0"/>
                        </a:rPr>
                        <a:t>2IKG</a:t>
                      </a:r>
                      <a:endParaRPr kumimoji="0" lang="en-US" sz="1200" b="0" i="0" u="none" strike="noStrike" cap="none" normalizeH="0" baseline="0" dirty="0">
                        <a:ln>
                          <a:noFill/>
                        </a:ln>
                        <a:solidFill>
                          <a:schemeClr val="tx1"/>
                        </a:solidFill>
                        <a:effectLst/>
                        <a:latin typeface="Times New Roman" pitchFamily="18" charset="0"/>
                        <a:cs typeface="Times New Roman" pitchFamily="18" charset="0"/>
                      </a:endParaRPr>
                    </a:p>
                  </a:txBody>
                  <a:tcPr marL="9525" marR="9525" marT="9525" marB="0" anchor="b" horzOverflow="overflow"/>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200" u="none" strike="noStrike" cap="none" normalizeH="0" baseline="0" dirty="0" err="1">
                          <a:ln>
                            <a:noFill/>
                          </a:ln>
                          <a:effectLst/>
                          <a:latin typeface="Times New Roman" pitchFamily="18" charset="0"/>
                          <a:cs typeface="Times New Roman" pitchFamily="18" charset="0"/>
                        </a:rPr>
                        <a:t>Nitrophenyl</a:t>
                      </a:r>
                      <a:r>
                        <a:rPr kumimoji="0" lang="en-US" sz="1200" u="none" strike="noStrike" cap="none" normalizeH="0" baseline="0" dirty="0">
                          <a:ln>
                            <a:noFill/>
                          </a:ln>
                          <a:effectLst/>
                          <a:latin typeface="Times New Roman" pitchFamily="18" charset="0"/>
                          <a:cs typeface="Times New Roman" pitchFamily="18" charset="0"/>
                        </a:rPr>
                        <a:t> </a:t>
                      </a:r>
                      <a:r>
                        <a:rPr kumimoji="0" lang="en-US" sz="1200" u="none" strike="noStrike" cap="none" normalizeH="0" baseline="0" dirty="0" err="1">
                          <a:ln>
                            <a:noFill/>
                          </a:ln>
                          <a:effectLst/>
                          <a:latin typeface="Times New Roman" pitchFamily="18" charset="0"/>
                          <a:cs typeface="Times New Roman" pitchFamily="18" charset="0"/>
                        </a:rPr>
                        <a:t>oxadiazole</a:t>
                      </a:r>
                      <a:r>
                        <a:rPr kumimoji="0" lang="en-US" sz="1200" u="none" strike="noStrike" cap="none" normalizeH="0" baseline="0" dirty="0">
                          <a:ln>
                            <a:noFill/>
                          </a:ln>
                          <a:effectLst/>
                          <a:latin typeface="Times New Roman" pitchFamily="18" charset="0"/>
                          <a:cs typeface="Times New Roman" pitchFamily="18" charset="0"/>
                        </a:rPr>
                        <a:t> </a:t>
                      </a:r>
                      <a:br>
                        <a:rPr kumimoji="0" lang="en-US" sz="1200" u="none" strike="noStrike" cap="none" normalizeH="0" baseline="0" dirty="0">
                          <a:ln>
                            <a:noFill/>
                          </a:ln>
                          <a:effectLst/>
                          <a:latin typeface="Times New Roman" pitchFamily="18" charset="0"/>
                          <a:cs typeface="Times New Roman" pitchFamily="18" charset="0"/>
                        </a:rPr>
                      </a:br>
                      <a:r>
                        <a:rPr kumimoji="0" lang="en-US" sz="1200" u="none" strike="noStrike" cap="none" normalizeH="0" baseline="0" dirty="0">
                          <a:ln>
                            <a:noFill/>
                          </a:ln>
                          <a:effectLst/>
                          <a:latin typeface="Times New Roman" pitchFamily="18" charset="0"/>
                          <a:cs typeface="Times New Roman" pitchFamily="18" charset="0"/>
                        </a:rPr>
                        <a:t>type inhibitor</a:t>
                      </a:r>
                      <a:endParaRPr kumimoji="0" lang="en-US" sz="1200" b="0" i="0" u="none" strike="noStrike" cap="none" normalizeH="0" baseline="0" dirty="0">
                        <a:ln>
                          <a:noFill/>
                        </a:ln>
                        <a:solidFill>
                          <a:schemeClr val="tx1"/>
                        </a:solidFill>
                        <a:effectLst/>
                        <a:latin typeface="Times New Roman" pitchFamily="18" charset="0"/>
                        <a:cs typeface="Times New Roman" pitchFamily="18" charset="0"/>
                      </a:endParaRPr>
                    </a:p>
                  </a:txBody>
                  <a:tcPr marL="9525" marR="9525" marT="9525" marB="0" anchor="b" horzOverflow="overflow"/>
                </a:tc>
                <a:extLst>
                  <a:ext uri="{0D108BD9-81ED-4DB2-BD59-A6C34878D82A}">
                    <a16:rowId xmlns:a16="http://schemas.microsoft.com/office/drawing/2014/main" val="10008"/>
                  </a:ext>
                </a:extLst>
              </a:tr>
              <a:tr h="370840">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200" u="none" strike="noStrike" cap="none" normalizeH="0" baseline="0">
                          <a:ln>
                            <a:noFill/>
                          </a:ln>
                          <a:effectLst/>
                          <a:latin typeface="Times New Roman" pitchFamily="18" charset="0"/>
                          <a:cs typeface="Times New Roman" pitchFamily="18" charset="0"/>
                        </a:rPr>
                        <a:t>9</a:t>
                      </a:r>
                      <a:endParaRPr kumimoji="0" lang="en-US" sz="1200" b="0" i="0" u="none" strike="noStrike" cap="none" normalizeH="0" baseline="0">
                        <a:ln>
                          <a:noFill/>
                        </a:ln>
                        <a:solidFill>
                          <a:schemeClr val="tx1"/>
                        </a:solidFill>
                        <a:effectLst/>
                        <a:latin typeface="Times New Roman" pitchFamily="18" charset="0"/>
                        <a:cs typeface="Times New Roman" pitchFamily="18" charset="0"/>
                      </a:endParaRPr>
                    </a:p>
                  </a:txBody>
                  <a:tcPr marL="9525" marR="9525" marT="9525" marB="0" anchor="b" horzOverflow="overflow"/>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200" u="none" strike="noStrike" cap="none" normalizeH="0" baseline="0" dirty="0">
                          <a:ln>
                            <a:noFill/>
                          </a:ln>
                          <a:effectLst/>
                          <a:latin typeface="Times New Roman" pitchFamily="18" charset="0"/>
                          <a:cs typeface="Times New Roman" pitchFamily="18" charset="0"/>
                        </a:rPr>
                        <a:t>2FZD</a:t>
                      </a:r>
                      <a:endParaRPr kumimoji="0" lang="en-US" sz="1200" b="0" i="0" u="none" strike="noStrike" cap="none" normalizeH="0" baseline="0" dirty="0">
                        <a:ln>
                          <a:noFill/>
                        </a:ln>
                        <a:solidFill>
                          <a:schemeClr val="tx1"/>
                        </a:solidFill>
                        <a:effectLst/>
                        <a:latin typeface="Times New Roman" pitchFamily="18" charset="0"/>
                        <a:cs typeface="Times New Roman" pitchFamily="18" charset="0"/>
                      </a:endParaRPr>
                    </a:p>
                  </a:txBody>
                  <a:tcPr marL="9525" marR="9525" marT="9525" marB="0" anchor="b" horzOverflow="overflow"/>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200" u="none" strike="noStrike" cap="none" normalizeH="0" baseline="0" dirty="0" err="1">
                          <a:ln>
                            <a:noFill/>
                          </a:ln>
                          <a:effectLst/>
                          <a:latin typeface="Times New Roman" pitchFamily="18" charset="0"/>
                          <a:cs typeface="Times New Roman" pitchFamily="18" charset="0"/>
                        </a:rPr>
                        <a:t>Tolrestat</a:t>
                      </a:r>
                      <a:endParaRPr kumimoji="0" lang="en-US" sz="1200" b="0" i="0" u="none" strike="noStrike" cap="none" normalizeH="0" baseline="0" dirty="0">
                        <a:ln>
                          <a:noFill/>
                        </a:ln>
                        <a:solidFill>
                          <a:schemeClr val="tx1"/>
                        </a:solidFill>
                        <a:effectLst/>
                        <a:latin typeface="Times New Roman" pitchFamily="18" charset="0"/>
                        <a:cs typeface="Times New Roman" pitchFamily="18" charset="0"/>
                      </a:endParaRPr>
                    </a:p>
                  </a:txBody>
                  <a:tcPr marL="9525" marR="9525" marT="9525" marB="0" anchor="b" horzOverflow="overflow"/>
                </a:tc>
                <a:extLst>
                  <a:ext uri="{0D108BD9-81ED-4DB2-BD59-A6C34878D82A}">
                    <a16:rowId xmlns:a16="http://schemas.microsoft.com/office/drawing/2014/main" val="10009"/>
                  </a:ext>
                </a:extLst>
              </a:tr>
              <a:tr h="370840">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200" u="none" strike="noStrike" cap="none" normalizeH="0" baseline="0">
                          <a:ln>
                            <a:noFill/>
                          </a:ln>
                          <a:effectLst/>
                          <a:latin typeface="Times New Roman" pitchFamily="18" charset="0"/>
                          <a:cs typeface="Times New Roman" pitchFamily="18" charset="0"/>
                        </a:rPr>
                        <a:t>10</a:t>
                      </a:r>
                      <a:endParaRPr kumimoji="0" lang="en-US" sz="1200" b="0" i="0" u="none" strike="noStrike" cap="none" normalizeH="0" baseline="0">
                        <a:ln>
                          <a:noFill/>
                        </a:ln>
                        <a:solidFill>
                          <a:schemeClr val="tx1"/>
                        </a:solidFill>
                        <a:effectLst/>
                        <a:latin typeface="Times New Roman" pitchFamily="18" charset="0"/>
                        <a:cs typeface="Times New Roman" pitchFamily="18" charset="0"/>
                      </a:endParaRPr>
                    </a:p>
                  </a:txBody>
                  <a:tcPr marL="9525" marR="9525" marT="9525" marB="0" anchor="b" horzOverflow="overflow"/>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200" u="none" strike="noStrike" cap="none" normalizeH="0" baseline="0" dirty="0">
                          <a:ln>
                            <a:noFill/>
                          </a:ln>
                          <a:effectLst/>
                          <a:latin typeface="Times New Roman" pitchFamily="18" charset="0"/>
                          <a:cs typeface="Times New Roman" pitchFamily="18" charset="0"/>
                        </a:rPr>
                        <a:t>1Z3N</a:t>
                      </a:r>
                      <a:endParaRPr kumimoji="0" lang="en-US" sz="1200" b="0" i="0" u="none" strike="noStrike" cap="none" normalizeH="0" baseline="0" dirty="0">
                        <a:ln>
                          <a:noFill/>
                        </a:ln>
                        <a:solidFill>
                          <a:schemeClr val="tx1"/>
                        </a:solidFill>
                        <a:effectLst/>
                        <a:latin typeface="Times New Roman" pitchFamily="18" charset="0"/>
                        <a:cs typeface="Times New Roman" pitchFamily="18" charset="0"/>
                      </a:endParaRPr>
                    </a:p>
                  </a:txBody>
                  <a:tcPr marL="9525" marR="9525" marT="9525" marB="0" anchor="b" horzOverflow="overflow"/>
                </a:tc>
                <a:tc>
                  <a:txBody>
                    <a:bodyPr/>
                    <a:lstStyle/>
                    <a:p>
                      <a:pPr marL="0" marR="0" lvl="0" indent="0" algn="ctr" defTabSz="914400" rtl="0" eaLnBrk="1" fontAlgn="b" latinLnBrk="0" hangingPunct="1">
                        <a:lnSpc>
                          <a:spcPct val="100000"/>
                        </a:lnSpc>
                        <a:spcBef>
                          <a:spcPct val="0"/>
                        </a:spcBef>
                        <a:spcAft>
                          <a:spcPct val="0"/>
                        </a:spcAft>
                        <a:buClrTx/>
                        <a:buSzTx/>
                        <a:buFontTx/>
                        <a:buNone/>
                        <a:tabLst/>
                      </a:pPr>
                      <a:r>
                        <a:rPr kumimoji="0" lang="en-US" sz="1200" u="none" strike="noStrike" cap="none" normalizeH="0" baseline="0" dirty="0" err="1">
                          <a:ln>
                            <a:noFill/>
                          </a:ln>
                          <a:effectLst/>
                          <a:latin typeface="Times New Roman" pitchFamily="18" charset="0"/>
                          <a:cs typeface="Times New Roman" pitchFamily="18" charset="0"/>
                        </a:rPr>
                        <a:t>Lidorestat</a:t>
                      </a:r>
                      <a:endParaRPr kumimoji="0" lang="en-US" sz="1200" b="0" i="0" u="none" strike="noStrike" cap="none" normalizeH="0" baseline="0" dirty="0">
                        <a:ln>
                          <a:noFill/>
                        </a:ln>
                        <a:solidFill>
                          <a:schemeClr val="tx1"/>
                        </a:solidFill>
                        <a:effectLst/>
                        <a:latin typeface="Times New Roman" pitchFamily="18" charset="0"/>
                        <a:cs typeface="Times New Roman" pitchFamily="18" charset="0"/>
                      </a:endParaRPr>
                    </a:p>
                  </a:txBody>
                  <a:tcPr marL="9525" marR="9525" marT="9525" marB="0" anchor="b" horzOverflow="overflow"/>
                </a:tc>
                <a:extLst>
                  <a:ext uri="{0D108BD9-81ED-4DB2-BD59-A6C34878D82A}">
                    <a16:rowId xmlns:a16="http://schemas.microsoft.com/office/drawing/2014/main" val="10010"/>
                  </a:ext>
                </a:extLst>
              </a:tr>
            </a:tbl>
          </a:graphicData>
        </a:graphic>
      </p:graphicFrame>
      <p:sp>
        <p:nvSpPr>
          <p:cNvPr id="34868" name="Text Box 3"/>
          <p:cNvSpPr txBox="1">
            <a:spLocks noChangeArrowheads="1"/>
          </p:cNvSpPr>
          <p:nvPr/>
        </p:nvSpPr>
        <p:spPr bwMode="auto">
          <a:xfrm>
            <a:off x="857250" y="642938"/>
            <a:ext cx="7772400" cy="830262"/>
          </a:xfrm>
          <a:prstGeom prst="rect">
            <a:avLst/>
          </a:prstGeom>
          <a:noFill/>
          <a:ln w="9525">
            <a:noFill/>
            <a:miter lim="800000"/>
            <a:headEnd/>
            <a:tailEnd/>
          </a:ln>
        </p:spPr>
        <p:txBody>
          <a:bodyPr>
            <a:spAutoFit/>
          </a:bodyPr>
          <a:lstStyle/>
          <a:p>
            <a:pPr algn="just">
              <a:spcBef>
                <a:spcPct val="50000"/>
              </a:spcBef>
            </a:pPr>
            <a:r>
              <a:rPr lang="en-GB" sz="2400">
                <a:latin typeface="Times New Roman" pitchFamily="18" charset="0"/>
                <a:cs typeface="Times New Roman" pitchFamily="18" charset="0"/>
              </a:rPr>
              <a:t>IHD compounds were docked against 10 different crystal structures of AR </a:t>
            </a:r>
          </a:p>
        </p:txBody>
      </p:sp>
      <p:sp>
        <p:nvSpPr>
          <p:cNvPr id="34869" name="Text Box 6"/>
          <p:cNvSpPr txBox="1">
            <a:spLocks noChangeArrowheads="1"/>
          </p:cNvSpPr>
          <p:nvPr/>
        </p:nvSpPr>
        <p:spPr bwMode="auto">
          <a:xfrm>
            <a:off x="1928813" y="6000750"/>
            <a:ext cx="5572125" cy="369888"/>
          </a:xfrm>
          <a:prstGeom prst="rect">
            <a:avLst/>
          </a:prstGeom>
          <a:noFill/>
          <a:ln w="9525">
            <a:noFill/>
            <a:miter lim="800000"/>
            <a:headEnd/>
            <a:tailEnd/>
          </a:ln>
        </p:spPr>
        <p:txBody>
          <a:bodyPr>
            <a:spAutoFit/>
          </a:bodyPr>
          <a:lstStyle/>
          <a:p>
            <a:pPr>
              <a:spcBef>
                <a:spcPct val="50000"/>
              </a:spcBef>
            </a:pPr>
            <a:r>
              <a:rPr lang="en-GB">
                <a:latin typeface="Times New Roman" pitchFamily="18" charset="0"/>
                <a:cs typeface="Times New Roman" pitchFamily="18" charset="0"/>
              </a:rPr>
              <a:t>Crystal structure of AR from PDB used for docking </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nvGraphicFramePr>
        <p:xfrm>
          <a:off x="857250" y="571500"/>
          <a:ext cx="3286125" cy="5507046"/>
        </p:xfrm>
        <a:graphic>
          <a:graphicData uri="http://schemas.openxmlformats.org/drawingml/2006/table">
            <a:tbl>
              <a:tblPr/>
              <a:tblGrid>
                <a:gridCol w="1987550">
                  <a:extLst>
                    <a:ext uri="{9D8B030D-6E8A-4147-A177-3AD203B41FA5}">
                      <a16:colId xmlns:a16="http://schemas.microsoft.com/office/drawing/2014/main" val="20000"/>
                    </a:ext>
                  </a:extLst>
                </a:gridCol>
                <a:gridCol w="1298575">
                  <a:extLst>
                    <a:ext uri="{9D8B030D-6E8A-4147-A177-3AD203B41FA5}">
                      <a16:colId xmlns:a16="http://schemas.microsoft.com/office/drawing/2014/main" val="20001"/>
                    </a:ext>
                  </a:extLst>
                </a:gridCol>
              </a:tblGrid>
              <a:tr h="712788">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en-GB" sz="1000" b="1" i="0" u="none" strike="noStrike" cap="none" normalizeH="0" baseline="0">
                          <a:ln>
                            <a:noFill/>
                          </a:ln>
                          <a:solidFill>
                            <a:schemeClr val="tx1"/>
                          </a:solidFill>
                          <a:effectLst/>
                          <a:latin typeface="Times New Roman" pitchFamily="18" charset="0"/>
                          <a:cs typeface="Times New Roman" pitchFamily="18" charset="0"/>
                        </a:rPr>
                        <a:t>IHD compounds</a:t>
                      </a:r>
                      <a:endParaRPr kumimoji="0" lang="en-US" sz="1200" b="0" i="0" u="none" strike="noStrike" cap="none" normalizeH="0" baseline="0">
                        <a:ln>
                          <a:noFill/>
                        </a:ln>
                        <a:solidFill>
                          <a:schemeClr val="tx1"/>
                        </a:solidFill>
                        <a:effectLst/>
                        <a:latin typeface="Times New Roman" pitchFamily="18" charset="0"/>
                        <a:cs typeface="Times New Roman" pitchFamily="18" charset="0"/>
                      </a:endParaRPr>
                    </a:p>
                  </a:txBody>
                  <a:tcPr marL="9157" marR="9157" marT="9157"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en-GB" sz="1000" b="1" i="0" u="none" strike="noStrike" cap="none" normalizeH="0" baseline="0">
                          <a:ln>
                            <a:noFill/>
                          </a:ln>
                          <a:solidFill>
                            <a:schemeClr val="tx1"/>
                          </a:solidFill>
                          <a:effectLst/>
                          <a:latin typeface="Times New Roman" pitchFamily="18" charset="0"/>
                          <a:cs typeface="Times New Roman" pitchFamily="18" charset="0"/>
                        </a:rPr>
                        <a:t>Averag MVD</a:t>
                      </a:r>
                      <a:br>
                        <a:rPr kumimoji="0" lang="en-GB" sz="1000" b="1" i="0" u="none" strike="noStrike" cap="none" normalizeH="0" baseline="0">
                          <a:ln>
                            <a:noFill/>
                          </a:ln>
                          <a:solidFill>
                            <a:schemeClr val="tx1"/>
                          </a:solidFill>
                          <a:effectLst/>
                          <a:latin typeface="Times New Roman" pitchFamily="18" charset="0"/>
                          <a:cs typeface="Times New Roman" pitchFamily="18" charset="0"/>
                        </a:rPr>
                      </a:br>
                      <a:r>
                        <a:rPr kumimoji="0" lang="en-GB" sz="1000" b="1" i="0" u="none" strike="noStrike" cap="none" normalizeH="0" baseline="0">
                          <a:ln>
                            <a:noFill/>
                          </a:ln>
                          <a:solidFill>
                            <a:schemeClr val="tx1"/>
                          </a:solidFill>
                          <a:effectLst/>
                          <a:latin typeface="Times New Roman" pitchFamily="18" charset="0"/>
                          <a:cs typeface="Times New Roman" pitchFamily="18" charset="0"/>
                        </a:rPr>
                        <a:t>score</a:t>
                      </a:r>
                      <a:endParaRPr kumimoji="0" lang="en-US" sz="1200" b="0" i="0" u="none" strike="noStrike" cap="none" normalizeH="0" baseline="0">
                        <a:ln>
                          <a:noFill/>
                        </a:ln>
                        <a:solidFill>
                          <a:schemeClr val="tx1"/>
                        </a:solidFill>
                        <a:effectLst/>
                        <a:latin typeface="Times New Roman" pitchFamily="18" charset="0"/>
                        <a:cs typeface="Times New Roman" pitchFamily="18" charset="0"/>
                      </a:endParaRPr>
                    </a:p>
                    <a:p>
                      <a:pPr marL="0" marR="0" lvl="0" indent="0" algn="ctr" defTabSz="914400" rtl="0" eaLnBrk="1" fontAlgn="base" latinLnBrk="0" hangingPunct="1">
                        <a:lnSpc>
                          <a:spcPct val="115000"/>
                        </a:lnSpc>
                        <a:spcBef>
                          <a:spcPct val="0"/>
                        </a:spcBef>
                        <a:spcAft>
                          <a:spcPct val="0"/>
                        </a:spcAft>
                        <a:buClrTx/>
                        <a:buSzTx/>
                        <a:buFontTx/>
                        <a:buNone/>
                        <a:tabLst/>
                      </a:pPr>
                      <a:r>
                        <a:rPr kumimoji="0" lang="en-GB" sz="1000" b="1" i="0" u="none" strike="noStrike" cap="none" normalizeH="0" baseline="0">
                          <a:ln>
                            <a:noFill/>
                          </a:ln>
                          <a:solidFill>
                            <a:schemeClr val="tx1"/>
                          </a:solidFill>
                          <a:effectLst/>
                          <a:latin typeface="Times New Roman" pitchFamily="18" charset="0"/>
                          <a:cs typeface="Times New Roman" pitchFamily="18" charset="0"/>
                        </a:rPr>
                        <a:t>(kcal/mol)</a:t>
                      </a:r>
                      <a:endParaRPr kumimoji="0" lang="en-US" sz="1200" b="0" i="0" u="none" strike="noStrike" cap="none" normalizeH="0" baseline="0">
                        <a:ln>
                          <a:noFill/>
                        </a:ln>
                        <a:solidFill>
                          <a:schemeClr val="tx1"/>
                        </a:solidFill>
                        <a:effectLst/>
                        <a:latin typeface="Times New Roman" pitchFamily="18" charset="0"/>
                        <a:cs typeface="Times New Roman" pitchFamily="18" charset="0"/>
                      </a:endParaRPr>
                    </a:p>
                  </a:txBody>
                  <a:tcPr marL="9157" marR="9157" marT="9157"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52413">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en-GB" sz="1400" b="0" i="0" u="none" strike="noStrike" cap="none" normalizeH="0" baseline="0">
                          <a:ln>
                            <a:noFill/>
                          </a:ln>
                          <a:solidFill>
                            <a:srgbClr val="FF0000"/>
                          </a:solidFill>
                          <a:effectLst/>
                          <a:latin typeface="Times New Roman" pitchFamily="18" charset="0"/>
                          <a:cs typeface="Times New Roman" pitchFamily="18" charset="0"/>
                        </a:rPr>
                        <a:t>Chlorogenic acid</a:t>
                      </a:r>
                      <a:endParaRPr kumimoji="0" lang="en-US" sz="1400" b="0" i="0" u="none" strike="noStrike" cap="none" normalizeH="0" baseline="0">
                        <a:ln>
                          <a:noFill/>
                        </a:ln>
                        <a:solidFill>
                          <a:srgbClr val="FF0000"/>
                        </a:solidFill>
                        <a:effectLst/>
                        <a:latin typeface="Times New Roman" pitchFamily="18" charset="0"/>
                        <a:cs typeface="Times New Roman" pitchFamily="18" charset="0"/>
                      </a:endParaRPr>
                    </a:p>
                  </a:txBody>
                  <a:tcPr marL="9157" marR="9157" marT="9157"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en-GB" sz="1400" b="0" i="0" u="none" strike="noStrike" cap="none" normalizeH="0" baseline="0">
                          <a:ln>
                            <a:noFill/>
                          </a:ln>
                          <a:solidFill>
                            <a:srgbClr val="FF0000"/>
                          </a:solidFill>
                          <a:effectLst/>
                          <a:latin typeface="Times New Roman" pitchFamily="18" charset="0"/>
                          <a:cs typeface="Times New Roman" pitchFamily="18" charset="0"/>
                        </a:rPr>
                        <a:t>-113.83 ± 16.6</a:t>
                      </a:r>
                      <a:endParaRPr kumimoji="0" lang="en-US" sz="1400" b="0" i="0" u="none" strike="noStrike" cap="none" normalizeH="0" baseline="0">
                        <a:ln>
                          <a:noFill/>
                        </a:ln>
                        <a:solidFill>
                          <a:srgbClr val="FF0000"/>
                        </a:solidFill>
                        <a:effectLst/>
                        <a:latin typeface="Times New Roman" pitchFamily="18" charset="0"/>
                        <a:cs typeface="Times New Roman" pitchFamily="18" charset="0"/>
                      </a:endParaRPr>
                    </a:p>
                  </a:txBody>
                  <a:tcPr marL="9157" marR="9157" marT="9157"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63525">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en-GB" sz="1200" b="0" i="0" u="none" strike="noStrike" cap="none" normalizeH="0" baseline="0">
                          <a:ln>
                            <a:noFill/>
                          </a:ln>
                          <a:solidFill>
                            <a:schemeClr val="tx1"/>
                          </a:solidFill>
                          <a:effectLst/>
                          <a:latin typeface="Times New Roman" pitchFamily="18" charset="0"/>
                          <a:cs typeface="Times New Roman" pitchFamily="18" charset="0"/>
                        </a:rPr>
                        <a:t>Glutathione</a:t>
                      </a:r>
                      <a:endParaRPr kumimoji="0" lang="en-US" sz="1200" b="0" i="0" u="none" strike="noStrike" cap="none" normalizeH="0" baseline="0">
                        <a:ln>
                          <a:noFill/>
                        </a:ln>
                        <a:solidFill>
                          <a:schemeClr val="tx1"/>
                        </a:solidFill>
                        <a:effectLst/>
                        <a:latin typeface="Times New Roman" pitchFamily="18" charset="0"/>
                        <a:cs typeface="Times New Roman" pitchFamily="18" charset="0"/>
                      </a:endParaRPr>
                    </a:p>
                  </a:txBody>
                  <a:tcPr marL="9157" marR="9157" marT="9157"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en-GB" sz="1200" b="0" i="0" u="none" strike="noStrike" cap="none" normalizeH="0" baseline="0">
                          <a:ln>
                            <a:noFill/>
                          </a:ln>
                          <a:solidFill>
                            <a:schemeClr val="tx1"/>
                          </a:solidFill>
                          <a:effectLst/>
                          <a:latin typeface="Times New Roman" pitchFamily="18" charset="0"/>
                          <a:cs typeface="Times New Roman" pitchFamily="18" charset="0"/>
                        </a:rPr>
                        <a:t>-105.72 ± 7.3</a:t>
                      </a:r>
                      <a:endParaRPr kumimoji="0" lang="en-US" sz="1200" b="0" i="0" u="none" strike="noStrike" cap="none" normalizeH="0" baseline="0">
                        <a:ln>
                          <a:noFill/>
                        </a:ln>
                        <a:solidFill>
                          <a:schemeClr val="tx1"/>
                        </a:solidFill>
                        <a:effectLst/>
                        <a:latin typeface="Times New Roman" pitchFamily="18" charset="0"/>
                        <a:cs typeface="Times New Roman" pitchFamily="18" charset="0"/>
                      </a:endParaRPr>
                    </a:p>
                  </a:txBody>
                  <a:tcPr marL="9157" marR="9157" marT="9157"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92125">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en-GB" sz="1200" b="0" i="0" u="none" strike="noStrike" cap="none" normalizeH="0" baseline="0">
                          <a:ln>
                            <a:noFill/>
                          </a:ln>
                          <a:solidFill>
                            <a:schemeClr val="tx1"/>
                          </a:solidFill>
                          <a:effectLst/>
                          <a:latin typeface="Times New Roman" pitchFamily="18" charset="0"/>
                          <a:cs typeface="Times New Roman" pitchFamily="18" charset="0"/>
                        </a:rPr>
                        <a:t>Gamma glutamyl </a:t>
                      </a:r>
                      <a:br>
                        <a:rPr kumimoji="0" lang="en-GB" sz="1200" b="0" i="0" u="none" strike="noStrike" cap="none" normalizeH="0" baseline="0">
                          <a:ln>
                            <a:noFill/>
                          </a:ln>
                          <a:solidFill>
                            <a:schemeClr val="tx1"/>
                          </a:solidFill>
                          <a:effectLst/>
                          <a:latin typeface="Times New Roman" pitchFamily="18" charset="0"/>
                          <a:cs typeface="Times New Roman" pitchFamily="18" charset="0"/>
                        </a:rPr>
                      </a:br>
                      <a:r>
                        <a:rPr kumimoji="0" lang="en-GB" sz="1200" b="0" i="0" u="none" strike="noStrike" cap="none" normalizeH="0" baseline="0">
                          <a:ln>
                            <a:noFill/>
                          </a:ln>
                          <a:solidFill>
                            <a:schemeClr val="tx1"/>
                          </a:solidFill>
                          <a:effectLst/>
                          <a:latin typeface="Times New Roman" pitchFamily="18" charset="0"/>
                          <a:cs typeface="Times New Roman" pitchFamily="18" charset="0"/>
                        </a:rPr>
                        <a:t>phenylalanine</a:t>
                      </a:r>
                      <a:endParaRPr kumimoji="0" lang="en-US" sz="1200" b="0" i="0" u="none" strike="noStrike" cap="none" normalizeH="0" baseline="0">
                        <a:ln>
                          <a:noFill/>
                        </a:ln>
                        <a:solidFill>
                          <a:schemeClr val="tx1"/>
                        </a:solidFill>
                        <a:effectLst/>
                        <a:latin typeface="Times New Roman" pitchFamily="18" charset="0"/>
                        <a:cs typeface="Times New Roman" pitchFamily="18" charset="0"/>
                      </a:endParaRPr>
                    </a:p>
                  </a:txBody>
                  <a:tcPr marL="9157" marR="9157" marT="9157"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en-GB" sz="1200" b="0" i="0" u="none" strike="noStrike" cap="none" normalizeH="0" baseline="0">
                          <a:ln>
                            <a:noFill/>
                          </a:ln>
                          <a:solidFill>
                            <a:schemeClr val="tx1"/>
                          </a:solidFill>
                          <a:effectLst/>
                          <a:latin typeface="Times New Roman" pitchFamily="18" charset="0"/>
                          <a:cs typeface="Times New Roman" pitchFamily="18" charset="0"/>
                        </a:rPr>
                        <a:t>-101.20 ± 9.3</a:t>
                      </a:r>
                      <a:endParaRPr kumimoji="0" lang="en-US" sz="1200" b="0" i="0" u="none" strike="noStrike" cap="none" normalizeH="0" baseline="0">
                        <a:ln>
                          <a:noFill/>
                        </a:ln>
                        <a:solidFill>
                          <a:schemeClr val="tx1"/>
                        </a:solidFill>
                        <a:effectLst/>
                        <a:latin typeface="Times New Roman" pitchFamily="18" charset="0"/>
                        <a:cs typeface="Times New Roman" pitchFamily="18" charset="0"/>
                      </a:endParaRPr>
                    </a:p>
                  </a:txBody>
                  <a:tcPr marL="9157" marR="9157" marT="9157"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52413">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en-GB" sz="1200" b="0" i="0" u="none" strike="noStrike" cap="none" normalizeH="0" baseline="0">
                          <a:ln>
                            <a:noFill/>
                          </a:ln>
                          <a:solidFill>
                            <a:schemeClr val="tx1"/>
                          </a:solidFill>
                          <a:effectLst/>
                          <a:latin typeface="Times New Roman" pitchFamily="18" charset="0"/>
                          <a:cs typeface="Times New Roman" pitchFamily="18" charset="0"/>
                        </a:rPr>
                        <a:t>Eicosapentanoic acid</a:t>
                      </a:r>
                      <a:endParaRPr kumimoji="0" lang="en-US" sz="1200" b="0" i="0" u="none" strike="noStrike" cap="none" normalizeH="0" baseline="0">
                        <a:ln>
                          <a:noFill/>
                        </a:ln>
                        <a:solidFill>
                          <a:schemeClr val="tx1"/>
                        </a:solidFill>
                        <a:effectLst/>
                        <a:latin typeface="Times New Roman" pitchFamily="18" charset="0"/>
                        <a:cs typeface="Times New Roman" pitchFamily="18" charset="0"/>
                      </a:endParaRPr>
                    </a:p>
                  </a:txBody>
                  <a:tcPr marL="9157" marR="9157" marT="9157"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en-GB" sz="1200" b="0" i="0" u="none" strike="noStrike" cap="none" normalizeH="0" baseline="0">
                          <a:ln>
                            <a:noFill/>
                          </a:ln>
                          <a:solidFill>
                            <a:schemeClr val="tx1"/>
                          </a:solidFill>
                          <a:effectLst/>
                          <a:latin typeface="Times New Roman" pitchFamily="18" charset="0"/>
                          <a:cs typeface="Times New Roman" pitchFamily="18" charset="0"/>
                        </a:rPr>
                        <a:t>-94.66 ± 10.1</a:t>
                      </a:r>
                      <a:endParaRPr kumimoji="0" lang="en-US" sz="1200" b="0" i="0" u="none" strike="noStrike" cap="none" normalizeH="0" baseline="0">
                        <a:ln>
                          <a:noFill/>
                        </a:ln>
                        <a:solidFill>
                          <a:schemeClr val="tx1"/>
                        </a:solidFill>
                        <a:effectLst/>
                        <a:latin typeface="Times New Roman" pitchFamily="18" charset="0"/>
                        <a:cs typeface="Times New Roman" pitchFamily="18" charset="0"/>
                      </a:endParaRPr>
                    </a:p>
                  </a:txBody>
                  <a:tcPr marL="9157" marR="9157" marT="9157"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52413">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en-GB" sz="1200" b="0" i="0" u="none" strike="noStrike" cap="none" normalizeH="0" baseline="0">
                          <a:ln>
                            <a:noFill/>
                          </a:ln>
                          <a:solidFill>
                            <a:schemeClr val="tx1"/>
                          </a:solidFill>
                          <a:effectLst/>
                          <a:latin typeface="Times New Roman" pitchFamily="18" charset="0"/>
                          <a:cs typeface="Times New Roman" pitchFamily="18" charset="0"/>
                        </a:rPr>
                        <a:t>Santalbic acid</a:t>
                      </a:r>
                      <a:endParaRPr kumimoji="0" lang="en-US" sz="1200" b="0" i="0" u="none" strike="noStrike" cap="none" normalizeH="0" baseline="0">
                        <a:ln>
                          <a:noFill/>
                        </a:ln>
                        <a:solidFill>
                          <a:schemeClr val="tx1"/>
                        </a:solidFill>
                        <a:effectLst/>
                        <a:latin typeface="Times New Roman" pitchFamily="18" charset="0"/>
                        <a:cs typeface="Times New Roman" pitchFamily="18" charset="0"/>
                      </a:endParaRPr>
                    </a:p>
                  </a:txBody>
                  <a:tcPr marL="9157" marR="9157" marT="9157"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en-GB" sz="1200" b="0" i="0" u="none" strike="noStrike" cap="none" normalizeH="0" baseline="0">
                          <a:ln>
                            <a:noFill/>
                          </a:ln>
                          <a:solidFill>
                            <a:schemeClr val="tx1"/>
                          </a:solidFill>
                          <a:effectLst/>
                          <a:latin typeface="Times New Roman" pitchFamily="18" charset="0"/>
                          <a:cs typeface="Times New Roman" pitchFamily="18" charset="0"/>
                        </a:rPr>
                        <a:t>-94.07 ± 9.1</a:t>
                      </a:r>
                      <a:endParaRPr kumimoji="0" lang="en-US" sz="1200" b="0" i="0" u="none" strike="noStrike" cap="none" normalizeH="0" baseline="0">
                        <a:ln>
                          <a:noFill/>
                        </a:ln>
                        <a:solidFill>
                          <a:schemeClr val="tx1"/>
                        </a:solidFill>
                        <a:effectLst/>
                        <a:latin typeface="Times New Roman" pitchFamily="18" charset="0"/>
                        <a:cs typeface="Times New Roman" pitchFamily="18" charset="0"/>
                      </a:endParaRPr>
                    </a:p>
                  </a:txBody>
                  <a:tcPr marL="9157" marR="9157" marT="9157"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52413">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en-GB" sz="1200" b="0" i="0" u="none" strike="noStrike" cap="none" normalizeH="0" baseline="0">
                          <a:ln>
                            <a:noFill/>
                          </a:ln>
                          <a:solidFill>
                            <a:schemeClr val="tx1"/>
                          </a:solidFill>
                          <a:effectLst/>
                          <a:latin typeface="Times New Roman" pitchFamily="18" charset="0"/>
                          <a:cs typeface="Times New Roman" pitchFamily="18" charset="0"/>
                        </a:rPr>
                        <a:t>Piperonic acid</a:t>
                      </a:r>
                      <a:endParaRPr kumimoji="0" lang="en-US" sz="1200" b="0" i="0" u="none" strike="noStrike" cap="none" normalizeH="0" baseline="0">
                        <a:ln>
                          <a:noFill/>
                        </a:ln>
                        <a:solidFill>
                          <a:schemeClr val="tx1"/>
                        </a:solidFill>
                        <a:effectLst/>
                        <a:latin typeface="Times New Roman" pitchFamily="18" charset="0"/>
                        <a:cs typeface="Times New Roman" pitchFamily="18" charset="0"/>
                      </a:endParaRPr>
                    </a:p>
                  </a:txBody>
                  <a:tcPr marL="9157" marR="9157" marT="9157"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en-GB" sz="1200" b="0" i="0" u="none" strike="noStrike" cap="none" normalizeH="0" baseline="0">
                          <a:ln>
                            <a:noFill/>
                          </a:ln>
                          <a:solidFill>
                            <a:schemeClr val="tx1"/>
                          </a:solidFill>
                          <a:effectLst/>
                          <a:latin typeface="Times New Roman" pitchFamily="18" charset="0"/>
                          <a:cs typeface="Times New Roman" pitchFamily="18" charset="0"/>
                        </a:rPr>
                        <a:t>-93.87 ± 8.4</a:t>
                      </a:r>
                      <a:endParaRPr kumimoji="0" lang="en-US" sz="1200" b="0" i="0" u="none" strike="noStrike" cap="none" normalizeH="0" baseline="0">
                        <a:ln>
                          <a:noFill/>
                        </a:ln>
                        <a:solidFill>
                          <a:schemeClr val="tx1"/>
                        </a:solidFill>
                        <a:effectLst/>
                        <a:latin typeface="Times New Roman" pitchFamily="18" charset="0"/>
                        <a:cs typeface="Times New Roman" pitchFamily="18" charset="0"/>
                      </a:endParaRPr>
                    </a:p>
                  </a:txBody>
                  <a:tcPr marL="9157" marR="9157" marT="9157"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252413">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en-GB" sz="1200" b="0" i="0" u="none" strike="noStrike" cap="none" normalizeH="0" baseline="0">
                          <a:ln>
                            <a:noFill/>
                          </a:ln>
                          <a:solidFill>
                            <a:schemeClr val="tx1"/>
                          </a:solidFill>
                          <a:effectLst/>
                          <a:latin typeface="Times New Roman" pitchFamily="18" charset="0"/>
                          <a:cs typeface="Times New Roman" pitchFamily="18" charset="0"/>
                        </a:rPr>
                        <a:t>Punicic acid</a:t>
                      </a:r>
                      <a:endParaRPr kumimoji="0" lang="en-US" sz="1200" b="0" i="0" u="none" strike="noStrike" cap="none" normalizeH="0" baseline="0">
                        <a:ln>
                          <a:noFill/>
                        </a:ln>
                        <a:solidFill>
                          <a:schemeClr val="tx1"/>
                        </a:solidFill>
                        <a:effectLst/>
                        <a:latin typeface="Times New Roman" pitchFamily="18" charset="0"/>
                        <a:cs typeface="Times New Roman" pitchFamily="18" charset="0"/>
                      </a:endParaRPr>
                    </a:p>
                  </a:txBody>
                  <a:tcPr marL="9157" marR="9157" marT="9157"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en-GB" sz="1200" b="0" i="0" u="none" strike="noStrike" cap="none" normalizeH="0" baseline="0">
                          <a:ln>
                            <a:noFill/>
                          </a:ln>
                          <a:solidFill>
                            <a:schemeClr val="tx1"/>
                          </a:solidFill>
                          <a:effectLst/>
                          <a:latin typeface="Times New Roman" pitchFamily="18" charset="0"/>
                          <a:cs typeface="Times New Roman" pitchFamily="18" charset="0"/>
                        </a:rPr>
                        <a:t>-92.09 ± 6.0</a:t>
                      </a:r>
                      <a:endParaRPr kumimoji="0" lang="en-US" sz="1200" b="0" i="0" u="none" strike="noStrike" cap="none" normalizeH="0" baseline="0">
                        <a:ln>
                          <a:noFill/>
                        </a:ln>
                        <a:solidFill>
                          <a:schemeClr val="tx1"/>
                        </a:solidFill>
                        <a:effectLst/>
                        <a:latin typeface="Times New Roman" pitchFamily="18" charset="0"/>
                        <a:cs typeface="Times New Roman" pitchFamily="18" charset="0"/>
                      </a:endParaRPr>
                    </a:p>
                  </a:txBody>
                  <a:tcPr marL="9157" marR="9157" marT="9157"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252413">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en-GB" sz="1200" b="0" i="0" u="none" strike="noStrike" cap="none" normalizeH="0" baseline="0">
                          <a:ln>
                            <a:noFill/>
                          </a:ln>
                          <a:solidFill>
                            <a:schemeClr val="tx1"/>
                          </a:solidFill>
                          <a:effectLst/>
                          <a:latin typeface="Times New Roman" pitchFamily="18" charset="0"/>
                          <a:cs typeface="Times New Roman" pitchFamily="18" charset="0"/>
                        </a:rPr>
                        <a:t>Palmitoleic acid</a:t>
                      </a:r>
                      <a:endParaRPr kumimoji="0" lang="en-US" sz="1200" b="0" i="0" u="none" strike="noStrike" cap="none" normalizeH="0" baseline="0">
                        <a:ln>
                          <a:noFill/>
                        </a:ln>
                        <a:solidFill>
                          <a:schemeClr val="tx1"/>
                        </a:solidFill>
                        <a:effectLst/>
                        <a:latin typeface="Times New Roman" pitchFamily="18" charset="0"/>
                        <a:cs typeface="Times New Roman" pitchFamily="18" charset="0"/>
                      </a:endParaRPr>
                    </a:p>
                  </a:txBody>
                  <a:tcPr marL="9157" marR="9157" marT="9157"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en-GB" sz="1200" b="0" i="0" u="none" strike="noStrike" cap="none" normalizeH="0" baseline="0">
                          <a:ln>
                            <a:noFill/>
                          </a:ln>
                          <a:solidFill>
                            <a:schemeClr val="tx1"/>
                          </a:solidFill>
                          <a:effectLst/>
                          <a:latin typeface="Times New Roman" pitchFamily="18" charset="0"/>
                          <a:cs typeface="Times New Roman" pitchFamily="18" charset="0"/>
                        </a:rPr>
                        <a:t>-91.21 ± 9.1</a:t>
                      </a:r>
                      <a:endParaRPr kumimoji="0" lang="en-US" sz="1200" b="0" i="0" u="none" strike="noStrike" cap="none" normalizeH="0" baseline="0">
                        <a:ln>
                          <a:noFill/>
                        </a:ln>
                        <a:solidFill>
                          <a:schemeClr val="tx1"/>
                        </a:solidFill>
                        <a:effectLst/>
                        <a:latin typeface="Times New Roman" pitchFamily="18" charset="0"/>
                        <a:cs typeface="Times New Roman" pitchFamily="18" charset="0"/>
                      </a:endParaRPr>
                    </a:p>
                  </a:txBody>
                  <a:tcPr marL="9157" marR="9157" marT="9157"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252413">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en-GB" sz="1200" b="0" i="0" u="none" strike="noStrike" cap="none" normalizeH="0" baseline="0">
                          <a:ln>
                            <a:noFill/>
                          </a:ln>
                          <a:solidFill>
                            <a:schemeClr val="tx1"/>
                          </a:solidFill>
                          <a:effectLst/>
                          <a:latin typeface="Times New Roman" pitchFamily="18" charset="0"/>
                          <a:cs typeface="Times New Roman" pitchFamily="18" charset="0"/>
                        </a:rPr>
                        <a:t>Ambrettolic acid</a:t>
                      </a:r>
                      <a:endParaRPr kumimoji="0" lang="en-US" sz="1200" b="0" i="0" u="none" strike="noStrike" cap="none" normalizeH="0" baseline="0">
                        <a:ln>
                          <a:noFill/>
                        </a:ln>
                        <a:solidFill>
                          <a:schemeClr val="tx1"/>
                        </a:solidFill>
                        <a:effectLst/>
                        <a:latin typeface="Times New Roman" pitchFamily="18" charset="0"/>
                        <a:cs typeface="Times New Roman" pitchFamily="18" charset="0"/>
                      </a:endParaRPr>
                    </a:p>
                  </a:txBody>
                  <a:tcPr marL="9157" marR="9157" marT="9157"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en-GB" sz="1200" b="0" i="0" u="none" strike="noStrike" cap="none" normalizeH="0" baseline="0">
                          <a:ln>
                            <a:noFill/>
                          </a:ln>
                          <a:solidFill>
                            <a:schemeClr val="tx1"/>
                          </a:solidFill>
                          <a:effectLst/>
                          <a:latin typeface="Times New Roman" pitchFamily="18" charset="0"/>
                          <a:cs typeface="Times New Roman" pitchFamily="18" charset="0"/>
                        </a:rPr>
                        <a:t>-90.99 ± 11.0</a:t>
                      </a:r>
                      <a:endParaRPr kumimoji="0" lang="en-US" sz="1200" b="0" i="0" u="none" strike="noStrike" cap="none" normalizeH="0" baseline="0">
                        <a:ln>
                          <a:noFill/>
                        </a:ln>
                        <a:solidFill>
                          <a:schemeClr val="tx1"/>
                        </a:solidFill>
                        <a:effectLst/>
                        <a:latin typeface="Times New Roman" pitchFamily="18" charset="0"/>
                        <a:cs typeface="Times New Roman" pitchFamily="18" charset="0"/>
                      </a:endParaRPr>
                    </a:p>
                  </a:txBody>
                  <a:tcPr marL="9157" marR="9157" marT="9157"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252413">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en-GB" sz="1200" b="0" i="0" u="none" strike="noStrike" cap="none" normalizeH="0" baseline="0">
                          <a:ln>
                            <a:noFill/>
                          </a:ln>
                          <a:solidFill>
                            <a:schemeClr val="tx1"/>
                          </a:solidFill>
                          <a:effectLst/>
                          <a:latin typeface="Times New Roman" pitchFamily="18" charset="0"/>
                          <a:cs typeface="Times New Roman" pitchFamily="18" charset="0"/>
                        </a:rPr>
                        <a:t>Rhein</a:t>
                      </a:r>
                      <a:endParaRPr kumimoji="0" lang="en-US" sz="1200" b="0" i="0" u="none" strike="noStrike" cap="none" normalizeH="0" baseline="0">
                        <a:ln>
                          <a:noFill/>
                        </a:ln>
                        <a:solidFill>
                          <a:schemeClr val="tx1"/>
                        </a:solidFill>
                        <a:effectLst/>
                        <a:latin typeface="Times New Roman" pitchFamily="18" charset="0"/>
                        <a:cs typeface="Times New Roman" pitchFamily="18" charset="0"/>
                      </a:endParaRPr>
                    </a:p>
                  </a:txBody>
                  <a:tcPr marL="9157" marR="9157" marT="9157"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en-GB" sz="1200" b="0" i="0" u="none" strike="noStrike" cap="none" normalizeH="0" baseline="0">
                          <a:ln>
                            <a:noFill/>
                          </a:ln>
                          <a:solidFill>
                            <a:schemeClr val="tx1"/>
                          </a:solidFill>
                          <a:effectLst/>
                          <a:latin typeface="Times New Roman" pitchFamily="18" charset="0"/>
                          <a:cs typeface="Times New Roman" pitchFamily="18" charset="0"/>
                        </a:rPr>
                        <a:t>-90.41 ± 10.9</a:t>
                      </a:r>
                      <a:endParaRPr kumimoji="0" lang="en-US" sz="1200" b="0" i="0" u="none" strike="noStrike" cap="none" normalizeH="0" baseline="0">
                        <a:ln>
                          <a:noFill/>
                        </a:ln>
                        <a:solidFill>
                          <a:schemeClr val="tx1"/>
                        </a:solidFill>
                        <a:effectLst/>
                        <a:latin typeface="Times New Roman" pitchFamily="18" charset="0"/>
                        <a:cs typeface="Times New Roman" pitchFamily="18" charset="0"/>
                      </a:endParaRPr>
                    </a:p>
                  </a:txBody>
                  <a:tcPr marL="9157" marR="9157" marT="9157"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252413">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en-GB" sz="1200" b="0" i="0" u="none" strike="noStrike" cap="none" normalizeH="0" baseline="0">
                          <a:ln>
                            <a:noFill/>
                          </a:ln>
                          <a:solidFill>
                            <a:schemeClr val="tx1"/>
                          </a:solidFill>
                          <a:effectLst/>
                          <a:latin typeface="Times New Roman" pitchFamily="18" charset="0"/>
                          <a:cs typeface="Times New Roman" pitchFamily="18" charset="0"/>
                        </a:rPr>
                        <a:t>Stearolic acid</a:t>
                      </a:r>
                      <a:endParaRPr kumimoji="0" lang="en-US" sz="1200" b="0" i="0" u="none" strike="noStrike" cap="none" normalizeH="0" baseline="0">
                        <a:ln>
                          <a:noFill/>
                        </a:ln>
                        <a:solidFill>
                          <a:schemeClr val="tx1"/>
                        </a:solidFill>
                        <a:effectLst/>
                        <a:latin typeface="Times New Roman" pitchFamily="18" charset="0"/>
                        <a:cs typeface="Times New Roman" pitchFamily="18" charset="0"/>
                      </a:endParaRPr>
                    </a:p>
                  </a:txBody>
                  <a:tcPr marL="9157" marR="9157" marT="9157"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en-GB" sz="1200" b="0" i="0" u="none" strike="noStrike" cap="none" normalizeH="0" baseline="0">
                          <a:ln>
                            <a:noFill/>
                          </a:ln>
                          <a:solidFill>
                            <a:schemeClr val="tx1"/>
                          </a:solidFill>
                          <a:effectLst/>
                          <a:latin typeface="Times New Roman" pitchFamily="18" charset="0"/>
                          <a:cs typeface="Times New Roman" pitchFamily="18" charset="0"/>
                        </a:rPr>
                        <a:t>-90.08 ± 8.1</a:t>
                      </a:r>
                      <a:endParaRPr kumimoji="0" lang="en-US" sz="1200" b="0" i="0" u="none" strike="noStrike" cap="none" normalizeH="0" baseline="0">
                        <a:ln>
                          <a:noFill/>
                        </a:ln>
                        <a:solidFill>
                          <a:schemeClr val="tx1"/>
                        </a:solidFill>
                        <a:effectLst/>
                        <a:latin typeface="Times New Roman" pitchFamily="18" charset="0"/>
                        <a:cs typeface="Times New Roman" pitchFamily="18" charset="0"/>
                      </a:endParaRPr>
                    </a:p>
                  </a:txBody>
                  <a:tcPr marL="9157" marR="9157" marT="9157"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r h="252413">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en-GB" sz="1400" b="0" i="0" u="none" strike="noStrike" cap="none" normalizeH="0" baseline="0">
                          <a:ln>
                            <a:noFill/>
                          </a:ln>
                          <a:solidFill>
                            <a:srgbClr val="FF0000"/>
                          </a:solidFill>
                          <a:effectLst/>
                          <a:latin typeface="Times New Roman" pitchFamily="18" charset="0"/>
                          <a:cs typeface="Times New Roman" pitchFamily="18" charset="0"/>
                        </a:rPr>
                        <a:t>Petroselinic acid</a:t>
                      </a:r>
                      <a:endParaRPr kumimoji="0" lang="en-US" sz="1400" b="0" i="0" u="none" strike="noStrike" cap="none" normalizeH="0" baseline="0">
                        <a:ln>
                          <a:noFill/>
                        </a:ln>
                        <a:solidFill>
                          <a:srgbClr val="FF0000"/>
                        </a:solidFill>
                        <a:effectLst/>
                        <a:latin typeface="Times New Roman" pitchFamily="18" charset="0"/>
                        <a:cs typeface="Times New Roman" pitchFamily="18" charset="0"/>
                      </a:endParaRPr>
                    </a:p>
                  </a:txBody>
                  <a:tcPr marL="9157" marR="9157" marT="9157"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en-GB" sz="1400" b="0" i="0" u="none" strike="noStrike" cap="none" normalizeH="0" baseline="0">
                          <a:ln>
                            <a:noFill/>
                          </a:ln>
                          <a:solidFill>
                            <a:srgbClr val="FF0000"/>
                          </a:solidFill>
                          <a:effectLst/>
                          <a:latin typeface="Times New Roman" pitchFamily="18" charset="0"/>
                          <a:cs typeface="Times New Roman" pitchFamily="18" charset="0"/>
                        </a:rPr>
                        <a:t>-89.42 ± 7.2</a:t>
                      </a:r>
                      <a:endParaRPr kumimoji="0" lang="en-US" sz="1400" b="0" i="0" u="none" strike="noStrike" cap="none" normalizeH="0" baseline="0">
                        <a:ln>
                          <a:noFill/>
                        </a:ln>
                        <a:solidFill>
                          <a:srgbClr val="FF0000"/>
                        </a:solidFill>
                        <a:effectLst/>
                        <a:latin typeface="Times New Roman" pitchFamily="18" charset="0"/>
                        <a:cs typeface="Times New Roman" pitchFamily="18" charset="0"/>
                      </a:endParaRPr>
                    </a:p>
                  </a:txBody>
                  <a:tcPr marL="9157" marR="9157" marT="9157"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2"/>
                  </a:ext>
                </a:extLst>
              </a:tr>
              <a:tr h="252413">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en-GB" sz="1200" b="0" i="0" u="none" strike="noStrike" cap="none" normalizeH="0" baseline="0">
                          <a:ln>
                            <a:noFill/>
                          </a:ln>
                          <a:solidFill>
                            <a:schemeClr val="tx1"/>
                          </a:solidFill>
                          <a:effectLst/>
                          <a:latin typeface="Times New Roman" pitchFamily="18" charset="0"/>
                          <a:cs typeface="Times New Roman" pitchFamily="18" charset="0"/>
                        </a:rPr>
                        <a:t>Gamma glutamylleucine</a:t>
                      </a:r>
                      <a:endParaRPr kumimoji="0" lang="en-US" sz="1200" b="0" i="0" u="none" strike="noStrike" cap="none" normalizeH="0" baseline="0">
                        <a:ln>
                          <a:noFill/>
                        </a:ln>
                        <a:solidFill>
                          <a:schemeClr val="tx1"/>
                        </a:solidFill>
                        <a:effectLst/>
                        <a:latin typeface="Times New Roman" pitchFamily="18" charset="0"/>
                        <a:cs typeface="Times New Roman" pitchFamily="18" charset="0"/>
                      </a:endParaRPr>
                    </a:p>
                  </a:txBody>
                  <a:tcPr marL="9157" marR="9157" marT="9157"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en-GB" sz="1200" b="0" i="0" u="none" strike="noStrike" cap="none" normalizeH="0" baseline="0">
                          <a:ln>
                            <a:noFill/>
                          </a:ln>
                          <a:solidFill>
                            <a:schemeClr val="tx1"/>
                          </a:solidFill>
                          <a:effectLst/>
                          <a:latin typeface="Times New Roman" pitchFamily="18" charset="0"/>
                          <a:cs typeface="Times New Roman" pitchFamily="18" charset="0"/>
                        </a:rPr>
                        <a:t>-88.66 ± 9.8</a:t>
                      </a:r>
                      <a:endParaRPr kumimoji="0" lang="en-US" sz="1200" b="0" i="0" u="none" strike="noStrike" cap="none" normalizeH="0" baseline="0">
                        <a:ln>
                          <a:noFill/>
                        </a:ln>
                        <a:solidFill>
                          <a:schemeClr val="tx1"/>
                        </a:solidFill>
                        <a:effectLst/>
                        <a:latin typeface="Times New Roman" pitchFamily="18" charset="0"/>
                        <a:cs typeface="Times New Roman" pitchFamily="18" charset="0"/>
                      </a:endParaRPr>
                    </a:p>
                  </a:txBody>
                  <a:tcPr marL="9157" marR="9157" marT="9157"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3"/>
                  </a:ext>
                </a:extLst>
              </a:tr>
              <a:tr h="252413">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en-GB" sz="1200" b="0" i="0" u="none" strike="noStrike" cap="none" normalizeH="0" baseline="0">
                          <a:ln>
                            <a:noFill/>
                          </a:ln>
                          <a:solidFill>
                            <a:schemeClr val="tx1"/>
                          </a:solidFill>
                          <a:effectLst/>
                          <a:latin typeface="Times New Roman" pitchFamily="18" charset="0"/>
                          <a:cs typeface="Times New Roman" pitchFamily="18" charset="0"/>
                        </a:rPr>
                        <a:t>Abscissic acid</a:t>
                      </a:r>
                      <a:endParaRPr kumimoji="0" lang="en-US" sz="1200" b="0" i="0" u="none" strike="noStrike" cap="none" normalizeH="0" baseline="0">
                        <a:ln>
                          <a:noFill/>
                        </a:ln>
                        <a:solidFill>
                          <a:schemeClr val="tx1"/>
                        </a:solidFill>
                        <a:effectLst/>
                        <a:latin typeface="Times New Roman" pitchFamily="18" charset="0"/>
                        <a:cs typeface="Times New Roman" pitchFamily="18" charset="0"/>
                      </a:endParaRPr>
                    </a:p>
                  </a:txBody>
                  <a:tcPr marL="9157" marR="9157" marT="9157"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en-GB" sz="1200" b="0" i="0" u="none" strike="noStrike" cap="none" normalizeH="0" baseline="0">
                          <a:ln>
                            <a:noFill/>
                          </a:ln>
                          <a:solidFill>
                            <a:schemeClr val="tx1"/>
                          </a:solidFill>
                          <a:effectLst/>
                          <a:latin typeface="Times New Roman" pitchFamily="18" charset="0"/>
                          <a:cs typeface="Times New Roman" pitchFamily="18" charset="0"/>
                        </a:rPr>
                        <a:t>-87.76 ± 6.8</a:t>
                      </a:r>
                      <a:endParaRPr kumimoji="0" lang="en-US" sz="1200" b="0" i="0" u="none" strike="noStrike" cap="none" normalizeH="0" baseline="0">
                        <a:ln>
                          <a:noFill/>
                        </a:ln>
                        <a:solidFill>
                          <a:schemeClr val="tx1"/>
                        </a:solidFill>
                        <a:effectLst/>
                        <a:latin typeface="Times New Roman" pitchFamily="18" charset="0"/>
                        <a:cs typeface="Times New Roman" pitchFamily="18" charset="0"/>
                      </a:endParaRPr>
                    </a:p>
                  </a:txBody>
                  <a:tcPr marL="9157" marR="9157" marT="9157"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4"/>
                  </a:ext>
                </a:extLst>
              </a:tr>
              <a:tr h="252413">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en-GB" sz="1200" b="0" i="0" u="none" strike="noStrike" cap="none" normalizeH="0" baseline="0">
                          <a:ln>
                            <a:noFill/>
                          </a:ln>
                          <a:solidFill>
                            <a:schemeClr val="tx1"/>
                          </a:solidFill>
                          <a:effectLst/>
                          <a:latin typeface="Times New Roman" pitchFamily="18" charset="0"/>
                          <a:cs typeface="Times New Roman" pitchFamily="18" charset="0"/>
                        </a:rPr>
                        <a:t>Gamma glutamylcysteine</a:t>
                      </a:r>
                      <a:endParaRPr kumimoji="0" lang="en-US" sz="1200" b="0" i="0" u="none" strike="noStrike" cap="none" normalizeH="0" baseline="0">
                        <a:ln>
                          <a:noFill/>
                        </a:ln>
                        <a:solidFill>
                          <a:schemeClr val="tx1"/>
                        </a:solidFill>
                        <a:effectLst/>
                        <a:latin typeface="Times New Roman" pitchFamily="18" charset="0"/>
                        <a:cs typeface="Times New Roman" pitchFamily="18" charset="0"/>
                      </a:endParaRPr>
                    </a:p>
                  </a:txBody>
                  <a:tcPr marL="9157" marR="9157" marT="9157"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en-GB" sz="1200" b="0" i="0" u="none" strike="noStrike" cap="none" normalizeH="0" baseline="0">
                          <a:ln>
                            <a:noFill/>
                          </a:ln>
                          <a:solidFill>
                            <a:schemeClr val="tx1"/>
                          </a:solidFill>
                          <a:effectLst/>
                          <a:latin typeface="Times New Roman" pitchFamily="18" charset="0"/>
                          <a:cs typeface="Times New Roman" pitchFamily="18" charset="0"/>
                        </a:rPr>
                        <a:t>-87.30 ± 7.7</a:t>
                      </a:r>
                      <a:endParaRPr kumimoji="0" lang="en-US" sz="1200" b="0" i="0" u="none" strike="noStrike" cap="none" normalizeH="0" baseline="0">
                        <a:ln>
                          <a:noFill/>
                        </a:ln>
                        <a:solidFill>
                          <a:schemeClr val="tx1"/>
                        </a:solidFill>
                        <a:effectLst/>
                        <a:latin typeface="Times New Roman" pitchFamily="18" charset="0"/>
                        <a:cs typeface="Times New Roman" pitchFamily="18" charset="0"/>
                      </a:endParaRPr>
                    </a:p>
                  </a:txBody>
                  <a:tcPr marL="9157" marR="9157" marT="9157"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5"/>
                  </a:ext>
                </a:extLst>
              </a:tr>
              <a:tr h="252413">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en-GB" sz="1200" b="0" i="0" u="none" strike="noStrike" cap="none" normalizeH="0" baseline="0">
                          <a:ln>
                            <a:noFill/>
                          </a:ln>
                          <a:solidFill>
                            <a:schemeClr val="tx1"/>
                          </a:solidFill>
                          <a:effectLst/>
                          <a:latin typeface="Times New Roman" pitchFamily="18" charset="0"/>
                          <a:cs typeface="Times New Roman" pitchFamily="18" charset="0"/>
                        </a:rPr>
                        <a:t>Tridecanoic acid</a:t>
                      </a:r>
                      <a:endParaRPr kumimoji="0" lang="en-US" sz="1200" b="0" i="0" u="none" strike="noStrike" cap="none" normalizeH="0" baseline="0">
                        <a:ln>
                          <a:noFill/>
                        </a:ln>
                        <a:solidFill>
                          <a:schemeClr val="tx1"/>
                        </a:solidFill>
                        <a:effectLst/>
                        <a:latin typeface="Times New Roman" pitchFamily="18" charset="0"/>
                        <a:cs typeface="Times New Roman" pitchFamily="18" charset="0"/>
                      </a:endParaRPr>
                    </a:p>
                  </a:txBody>
                  <a:tcPr marL="9157" marR="9157" marT="9157"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en-GB" sz="1200" b="0" i="0" u="none" strike="noStrike" cap="none" normalizeH="0" baseline="0">
                          <a:ln>
                            <a:noFill/>
                          </a:ln>
                          <a:solidFill>
                            <a:schemeClr val="tx1"/>
                          </a:solidFill>
                          <a:effectLst/>
                          <a:latin typeface="Times New Roman" pitchFamily="18" charset="0"/>
                          <a:cs typeface="Times New Roman" pitchFamily="18" charset="0"/>
                        </a:rPr>
                        <a:t>-85.99 ± 5.9</a:t>
                      </a:r>
                      <a:endParaRPr kumimoji="0" lang="en-US" sz="1200" b="0" i="0" u="none" strike="noStrike" cap="none" normalizeH="0" baseline="0">
                        <a:ln>
                          <a:noFill/>
                        </a:ln>
                        <a:solidFill>
                          <a:schemeClr val="tx1"/>
                        </a:solidFill>
                        <a:effectLst/>
                        <a:latin typeface="Times New Roman" pitchFamily="18" charset="0"/>
                        <a:cs typeface="Times New Roman" pitchFamily="18" charset="0"/>
                      </a:endParaRPr>
                    </a:p>
                  </a:txBody>
                  <a:tcPr marL="9157" marR="9157" marT="9157"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6"/>
                  </a:ext>
                </a:extLst>
              </a:tr>
              <a:tr h="252413">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en-GB" sz="1200" b="0" i="0" u="none" strike="noStrike" cap="none" normalizeH="0" baseline="0">
                          <a:ln>
                            <a:noFill/>
                          </a:ln>
                          <a:solidFill>
                            <a:schemeClr val="tx1"/>
                          </a:solidFill>
                          <a:effectLst/>
                          <a:latin typeface="Times New Roman" pitchFamily="18" charset="0"/>
                          <a:cs typeface="Times New Roman" pitchFamily="18" charset="0"/>
                        </a:rPr>
                        <a:t>Myristic acid</a:t>
                      </a:r>
                      <a:endParaRPr kumimoji="0" lang="en-US" sz="1200" b="0" i="0" u="none" strike="noStrike" cap="none" normalizeH="0" baseline="0">
                        <a:ln>
                          <a:noFill/>
                        </a:ln>
                        <a:solidFill>
                          <a:schemeClr val="tx1"/>
                        </a:solidFill>
                        <a:effectLst/>
                        <a:latin typeface="Times New Roman" pitchFamily="18" charset="0"/>
                        <a:cs typeface="Times New Roman" pitchFamily="18" charset="0"/>
                      </a:endParaRPr>
                    </a:p>
                  </a:txBody>
                  <a:tcPr marL="9157" marR="9157" marT="9157"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en-GB" sz="1200" b="0" i="0" u="none" strike="noStrike" cap="none" normalizeH="0" baseline="0">
                          <a:ln>
                            <a:noFill/>
                          </a:ln>
                          <a:solidFill>
                            <a:schemeClr val="tx1"/>
                          </a:solidFill>
                          <a:effectLst/>
                          <a:latin typeface="Times New Roman" pitchFamily="18" charset="0"/>
                          <a:cs typeface="Times New Roman" pitchFamily="18" charset="0"/>
                        </a:rPr>
                        <a:t>-85.52 ± 8.4</a:t>
                      </a:r>
                      <a:endParaRPr kumimoji="0" lang="en-US" sz="1200" b="0" i="0" u="none" strike="noStrike" cap="none" normalizeH="0" baseline="0">
                        <a:ln>
                          <a:noFill/>
                        </a:ln>
                        <a:solidFill>
                          <a:schemeClr val="tx1"/>
                        </a:solidFill>
                        <a:effectLst/>
                        <a:latin typeface="Times New Roman" pitchFamily="18" charset="0"/>
                        <a:cs typeface="Times New Roman" pitchFamily="18" charset="0"/>
                      </a:endParaRPr>
                    </a:p>
                  </a:txBody>
                  <a:tcPr marL="9157" marR="9157" marT="9157"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7"/>
                  </a:ext>
                </a:extLst>
              </a:tr>
              <a:tr h="252413">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en-GB" sz="1200" b="0" i="0" u="none" strike="noStrike" cap="none" normalizeH="0" baseline="0">
                          <a:ln>
                            <a:noFill/>
                          </a:ln>
                          <a:solidFill>
                            <a:schemeClr val="tx1"/>
                          </a:solidFill>
                          <a:effectLst/>
                          <a:latin typeface="Times New Roman" pitchFamily="18" charset="0"/>
                          <a:cs typeface="Times New Roman" pitchFamily="18" charset="0"/>
                        </a:rPr>
                        <a:t>Gamma glutamylvaline</a:t>
                      </a:r>
                      <a:endParaRPr kumimoji="0" lang="en-US" sz="1200" b="0" i="0" u="none" strike="noStrike" cap="none" normalizeH="0" baseline="0">
                        <a:ln>
                          <a:noFill/>
                        </a:ln>
                        <a:solidFill>
                          <a:schemeClr val="tx1"/>
                        </a:solidFill>
                        <a:effectLst/>
                        <a:latin typeface="Times New Roman" pitchFamily="18" charset="0"/>
                        <a:cs typeface="Times New Roman" pitchFamily="18" charset="0"/>
                      </a:endParaRPr>
                    </a:p>
                  </a:txBody>
                  <a:tcPr marL="9157" marR="9157" marT="9157"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en-GB" sz="1200" b="0" i="0" u="none" strike="noStrike" cap="none" normalizeH="0" baseline="0">
                          <a:ln>
                            <a:noFill/>
                          </a:ln>
                          <a:solidFill>
                            <a:schemeClr val="tx1"/>
                          </a:solidFill>
                          <a:effectLst/>
                          <a:latin typeface="Times New Roman" pitchFamily="18" charset="0"/>
                          <a:cs typeface="Times New Roman" pitchFamily="18" charset="0"/>
                        </a:rPr>
                        <a:t>-85.43 ± 8.7</a:t>
                      </a:r>
                      <a:endParaRPr kumimoji="0" lang="en-US" sz="1200" b="0" i="0" u="none" strike="noStrike" cap="none" normalizeH="0" baseline="0">
                        <a:ln>
                          <a:noFill/>
                        </a:ln>
                        <a:solidFill>
                          <a:schemeClr val="tx1"/>
                        </a:solidFill>
                        <a:effectLst/>
                        <a:latin typeface="Times New Roman" pitchFamily="18" charset="0"/>
                        <a:cs typeface="Times New Roman" pitchFamily="18" charset="0"/>
                      </a:endParaRPr>
                    </a:p>
                  </a:txBody>
                  <a:tcPr marL="9157" marR="9157" marT="9157"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8"/>
                  </a:ext>
                </a:extLst>
              </a:tr>
            </a:tbl>
          </a:graphicData>
        </a:graphic>
      </p:graphicFrame>
      <p:graphicFrame>
        <p:nvGraphicFramePr>
          <p:cNvPr id="3" name="Table 2"/>
          <p:cNvGraphicFramePr>
            <a:graphicFrameLocks noGrp="1"/>
          </p:cNvGraphicFramePr>
          <p:nvPr/>
        </p:nvGraphicFramePr>
        <p:xfrm>
          <a:off x="4286250" y="571500"/>
          <a:ext cx="3500438" cy="5492750"/>
        </p:xfrm>
        <a:graphic>
          <a:graphicData uri="http://schemas.openxmlformats.org/drawingml/2006/table">
            <a:tbl>
              <a:tblPr/>
              <a:tblGrid>
                <a:gridCol w="2049463">
                  <a:extLst>
                    <a:ext uri="{9D8B030D-6E8A-4147-A177-3AD203B41FA5}">
                      <a16:colId xmlns:a16="http://schemas.microsoft.com/office/drawing/2014/main" val="20000"/>
                    </a:ext>
                  </a:extLst>
                </a:gridCol>
                <a:gridCol w="1450975">
                  <a:extLst>
                    <a:ext uri="{9D8B030D-6E8A-4147-A177-3AD203B41FA5}">
                      <a16:colId xmlns:a16="http://schemas.microsoft.com/office/drawing/2014/main" val="20001"/>
                    </a:ext>
                  </a:extLst>
                </a:gridCol>
              </a:tblGrid>
              <a:tr h="727075">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en-GB" sz="1000" b="1" i="0" u="none" strike="noStrike" cap="none" normalizeH="0" baseline="0">
                          <a:ln>
                            <a:noFill/>
                          </a:ln>
                          <a:solidFill>
                            <a:schemeClr val="tx1"/>
                          </a:solidFill>
                          <a:effectLst/>
                          <a:latin typeface="Times New Roman" pitchFamily="18" charset="0"/>
                          <a:cs typeface="Times New Roman" pitchFamily="18" charset="0"/>
                        </a:rPr>
                        <a:t>IHD compounds</a:t>
                      </a:r>
                      <a:endParaRPr kumimoji="0" lang="en-US" sz="1200" b="0" i="0" u="none" strike="noStrike" cap="none" normalizeH="0" baseline="0">
                        <a:ln>
                          <a:noFill/>
                        </a:ln>
                        <a:solidFill>
                          <a:schemeClr val="tx1"/>
                        </a:solidFill>
                        <a:effectLst/>
                        <a:latin typeface="Times New Roman" pitchFamily="18" charset="0"/>
                        <a:cs typeface="Times New Roman" pitchFamily="18" charset="0"/>
                      </a:endParaRPr>
                    </a:p>
                  </a:txBody>
                  <a:tcPr marL="9525" marR="9525"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en-GB" sz="1000" b="1" i="0" u="none" strike="noStrike" cap="none" normalizeH="0" baseline="0">
                          <a:ln>
                            <a:noFill/>
                          </a:ln>
                          <a:solidFill>
                            <a:schemeClr val="tx1"/>
                          </a:solidFill>
                          <a:effectLst/>
                          <a:latin typeface="Times New Roman" pitchFamily="18" charset="0"/>
                          <a:cs typeface="Times New Roman" pitchFamily="18" charset="0"/>
                        </a:rPr>
                        <a:t>Average MVD</a:t>
                      </a:r>
                      <a:br>
                        <a:rPr kumimoji="0" lang="en-GB" sz="1000" b="1" i="0" u="none" strike="noStrike" cap="none" normalizeH="0" baseline="0">
                          <a:ln>
                            <a:noFill/>
                          </a:ln>
                          <a:solidFill>
                            <a:schemeClr val="tx1"/>
                          </a:solidFill>
                          <a:effectLst/>
                          <a:latin typeface="Times New Roman" pitchFamily="18" charset="0"/>
                          <a:cs typeface="Times New Roman" pitchFamily="18" charset="0"/>
                        </a:rPr>
                      </a:br>
                      <a:r>
                        <a:rPr kumimoji="0" lang="en-GB" sz="1000" b="1" i="0" u="none" strike="noStrike" cap="none" normalizeH="0" baseline="0">
                          <a:ln>
                            <a:noFill/>
                          </a:ln>
                          <a:solidFill>
                            <a:schemeClr val="tx1"/>
                          </a:solidFill>
                          <a:effectLst/>
                          <a:latin typeface="Times New Roman" pitchFamily="18" charset="0"/>
                          <a:cs typeface="Times New Roman" pitchFamily="18" charset="0"/>
                        </a:rPr>
                        <a:t>score</a:t>
                      </a:r>
                      <a:endParaRPr kumimoji="0" lang="en-US" sz="1200" b="0" i="0" u="none" strike="noStrike" cap="none" normalizeH="0" baseline="0">
                        <a:ln>
                          <a:noFill/>
                        </a:ln>
                        <a:solidFill>
                          <a:schemeClr val="tx1"/>
                        </a:solidFill>
                        <a:effectLst/>
                        <a:latin typeface="Times New Roman" pitchFamily="18" charset="0"/>
                        <a:cs typeface="Times New Roman" pitchFamily="18" charset="0"/>
                      </a:endParaRPr>
                    </a:p>
                    <a:p>
                      <a:pPr marL="0" marR="0" lvl="0" indent="0" algn="ctr" defTabSz="914400" rtl="0" eaLnBrk="1" fontAlgn="base" latinLnBrk="0" hangingPunct="1">
                        <a:lnSpc>
                          <a:spcPct val="115000"/>
                        </a:lnSpc>
                        <a:spcBef>
                          <a:spcPct val="0"/>
                        </a:spcBef>
                        <a:spcAft>
                          <a:spcPct val="0"/>
                        </a:spcAft>
                        <a:buClrTx/>
                        <a:buSzTx/>
                        <a:buFontTx/>
                        <a:buNone/>
                        <a:tabLst/>
                      </a:pPr>
                      <a:r>
                        <a:rPr kumimoji="0" lang="en-GB" sz="1000" b="1" i="0" u="none" strike="noStrike" cap="none" normalizeH="0" baseline="0">
                          <a:ln>
                            <a:noFill/>
                          </a:ln>
                          <a:solidFill>
                            <a:schemeClr val="tx1"/>
                          </a:solidFill>
                          <a:effectLst/>
                          <a:latin typeface="Times New Roman" pitchFamily="18" charset="0"/>
                          <a:cs typeface="Times New Roman" pitchFamily="18" charset="0"/>
                        </a:rPr>
                        <a:t>(kcal/mol)</a:t>
                      </a:r>
                      <a:endParaRPr kumimoji="0" lang="en-US" sz="1200" b="0" i="0" u="none" strike="noStrike" cap="none" normalizeH="0" baseline="0">
                        <a:ln>
                          <a:noFill/>
                        </a:ln>
                        <a:solidFill>
                          <a:schemeClr val="tx1"/>
                        </a:solidFill>
                        <a:effectLst/>
                        <a:latin typeface="Times New Roman" pitchFamily="18" charset="0"/>
                        <a:cs typeface="Times New Roman" pitchFamily="18" charset="0"/>
                      </a:endParaRPr>
                    </a:p>
                  </a:txBody>
                  <a:tcPr marL="9525" marR="9525"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50825">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en-GB" sz="1200" b="0" i="0" u="none" strike="noStrike" cap="none" normalizeH="0" baseline="0">
                          <a:ln>
                            <a:noFill/>
                          </a:ln>
                          <a:solidFill>
                            <a:schemeClr val="tx1"/>
                          </a:solidFill>
                          <a:effectLst/>
                          <a:latin typeface="Times New Roman" pitchFamily="18" charset="0"/>
                          <a:cs typeface="Times New Roman" pitchFamily="18" charset="0"/>
                        </a:rPr>
                        <a:t>Pentadecanoic acid</a:t>
                      </a:r>
                      <a:endParaRPr kumimoji="0" lang="en-US" sz="1200" b="0" i="0" u="none" strike="noStrike" cap="none" normalizeH="0" baseline="0">
                        <a:ln>
                          <a:noFill/>
                        </a:ln>
                        <a:solidFill>
                          <a:schemeClr val="tx1"/>
                        </a:solidFill>
                        <a:effectLst/>
                        <a:latin typeface="Times New Roman" pitchFamily="18" charset="0"/>
                        <a:cs typeface="Times New Roman" pitchFamily="18" charset="0"/>
                      </a:endParaRPr>
                    </a:p>
                  </a:txBody>
                  <a:tcPr marL="9525" marR="9525"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en-GB" sz="1200" b="0" i="0" u="none" strike="noStrike" cap="none" normalizeH="0" baseline="0">
                          <a:ln>
                            <a:noFill/>
                          </a:ln>
                          <a:solidFill>
                            <a:schemeClr val="tx1"/>
                          </a:solidFill>
                          <a:effectLst/>
                          <a:latin typeface="Times New Roman" pitchFamily="18" charset="0"/>
                          <a:cs typeface="Times New Roman" pitchFamily="18" charset="0"/>
                        </a:rPr>
                        <a:t>-84.96 ± 7.7</a:t>
                      </a:r>
                      <a:endParaRPr kumimoji="0" lang="en-US" sz="1200" b="0" i="0" u="none" strike="noStrike" cap="none" normalizeH="0" baseline="0">
                        <a:ln>
                          <a:noFill/>
                        </a:ln>
                        <a:solidFill>
                          <a:schemeClr val="tx1"/>
                        </a:solidFill>
                        <a:effectLst/>
                        <a:latin typeface="Times New Roman" pitchFamily="18" charset="0"/>
                        <a:cs typeface="Times New Roman" pitchFamily="18" charset="0"/>
                      </a:endParaRPr>
                    </a:p>
                  </a:txBody>
                  <a:tcPr marL="9525" marR="9525"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50825">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en-GB" sz="1200" b="0" i="0" u="none" strike="noStrike" cap="none" normalizeH="0" baseline="0">
                          <a:ln>
                            <a:noFill/>
                          </a:ln>
                          <a:solidFill>
                            <a:schemeClr val="tx1"/>
                          </a:solidFill>
                          <a:effectLst/>
                          <a:latin typeface="Times New Roman" pitchFamily="18" charset="0"/>
                          <a:cs typeface="Times New Roman" pitchFamily="18" charset="0"/>
                        </a:rPr>
                        <a:t>Abrine</a:t>
                      </a:r>
                      <a:endParaRPr kumimoji="0" lang="en-US" sz="1200" b="0" i="0" u="none" strike="noStrike" cap="none" normalizeH="0" baseline="0">
                        <a:ln>
                          <a:noFill/>
                        </a:ln>
                        <a:solidFill>
                          <a:schemeClr val="tx1"/>
                        </a:solidFill>
                        <a:effectLst/>
                        <a:latin typeface="Times New Roman" pitchFamily="18" charset="0"/>
                        <a:cs typeface="Times New Roman" pitchFamily="18" charset="0"/>
                      </a:endParaRPr>
                    </a:p>
                  </a:txBody>
                  <a:tcPr marL="9525" marR="9525"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en-GB" sz="1200" b="0" i="0" u="none" strike="noStrike" cap="none" normalizeH="0" baseline="0">
                          <a:ln>
                            <a:noFill/>
                          </a:ln>
                          <a:solidFill>
                            <a:schemeClr val="tx1"/>
                          </a:solidFill>
                          <a:effectLst/>
                          <a:latin typeface="Times New Roman" pitchFamily="18" charset="0"/>
                          <a:cs typeface="Times New Roman" pitchFamily="18" charset="0"/>
                        </a:rPr>
                        <a:t>-84.08 ± 7.6</a:t>
                      </a:r>
                      <a:endParaRPr kumimoji="0" lang="en-US" sz="1200" b="0" i="0" u="none" strike="noStrike" cap="none" normalizeH="0" baseline="0">
                        <a:ln>
                          <a:noFill/>
                        </a:ln>
                        <a:solidFill>
                          <a:schemeClr val="tx1"/>
                        </a:solidFill>
                        <a:effectLst/>
                        <a:latin typeface="Times New Roman" pitchFamily="18" charset="0"/>
                        <a:cs typeface="Times New Roman" pitchFamily="18" charset="0"/>
                      </a:endParaRPr>
                    </a:p>
                  </a:txBody>
                  <a:tcPr marL="9525" marR="9525"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50825">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en-GB" sz="1200" b="0" i="0" u="none" strike="noStrike" cap="none" normalizeH="0" baseline="0">
                          <a:ln>
                            <a:noFill/>
                          </a:ln>
                          <a:solidFill>
                            <a:schemeClr val="tx1"/>
                          </a:solidFill>
                          <a:effectLst/>
                          <a:latin typeface="Times New Roman" pitchFamily="18" charset="0"/>
                          <a:cs typeface="Times New Roman" pitchFamily="18" charset="0"/>
                        </a:rPr>
                        <a:t>Sinapic acid</a:t>
                      </a:r>
                      <a:endParaRPr kumimoji="0" lang="en-US" sz="1200" b="0" i="0" u="none" strike="noStrike" cap="none" normalizeH="0" baseline="0">
                        <a:ln>
                          <a:noFill/>
                        </a:ln>
                        <a:solidFill>
                          <a:schemeClr val="tx1"/>
                        </a:solidFill>
                        <a:effectLst/>
                        <a:latin typeface="Times New Roman" pitchFamily="18" charset="0"/>
                        <a:cs typeface="Times New Roman" pitchFamily="18" charset="0"/>
                      </a:endParaRPr>
                    </a:p>
                  </a:txBody>
                  <a:tcPr marL="9525" marR="9525"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en-GB" sz="1200" b="0" i="0" u="none" strike="noStrike" cap="none" normalizeH="0" baseline="0">
                          <a:ln>
                            <a:noFill/>
                          </a:ln>
                          <a:solidFill>
                            <a:schemeClr val="tx1"/>
                          </a:solidFill>
                          <a:effectLst/>
                          <a:latin typeface="Times New Roman" pitchFamily="18" charset="0"/>
                          <a:cs typeface="Times New Roman" pitchFamily="18" charset="0"/>
                        </a:rPr>
                        <a:t>-82.49 ± 6.3</a:t>
                      </a:r>
                      <a:endParaRPr kumimoji="0" lang="en-US" sz="1200" b="0" i="0" u="none" strike="noStrike" cap="none" normalizeH="0" baseline="0">
                        <a:ln>
                          <a:noFill/>
                        </a:ln>
                        <a:solidFill>
                          <a:schemeClr val="tx1"/>
                        </a:solidFill>
                        <a:effectLst/>
                        <a:latin typeface="Times New Roman" pitchFamily="18" charset="0"/>
                        <a:cs typeface="Times New Roman" pitchFamily="18" charset="0"/>
                      </a:endParaRPr>
                    </a:p>
                  </a:txBody>
                  <a:tcPr marL="9525" marR="9525"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50825">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en-GB" sz="1200" b="0" i="0" u="none" strike="noStrike" cap="none" normalizeH="0" baseline="0">
                          <a:ln>
                            <a:noFill/>
                          </a:ln>
                          <a:solidFill>
                            <a:schemeClr val="tx1"/>
                          </a:solidFill>
                          <a:effectLst/>
                          <a:latin typeface="Times New Roman" pitchFamily="18" charset="0"/>
                          <a:cs typeface="Times New Roman" pitchFamily="18" charset="0"/>
                        </a:rPr>
                        <a:t>Lauric acid</a:t>
                      </a:r>
                      <a:endParaRPr kumimoji="0" lang="en-US" sz="1200" b="0" i="0" u="none" strike="noStrike" cap="none" normalizeH="0" baseline="0">
                        <a:ln>
                          <a:noFill/>
                        </a:ln>
                        <a:solidFill>
                          <a:schemeClr val="tx1"/>
                        </a:solidFill>
                        <a:effectLst/>
                        <a:latin typeface="Times New Roman" pitchFamily="18" charset="0"/>
                        <a:cs typeface="Times New Roman" pitchFamily="18" charset="0"/>
                      </a:endParaRPr>
                    </a:p>
                  </a:txBody>
                  <a:tcPr marL="9525" marR="9525"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en-GB" sz="1200" b="0" i="0" u="none" strike="noStrike" cap="none" normalizeH="0" baseline="0">
                          <a:ln>
                            <a:noFill/>
                          </a:ln>
                          <a:solidFill>
                            <a:schemeClr val="tx1"/>
                          </a:solidFill>
                          <a:effectLst/>
                          <a:latin typeface="Times New Roman" pitchFamily="18" charset="0"/>
                          <a:cs typeface="Times New Roman" pitchFamily="18" charset="0"/>
                        </a:rPr>
                        <a:t>-82.40 ± 6.5</a:t>
                      </a:r>
                      <a:endParaRPr kumimoji="0" lang="en-US" sz="1200" b="0" i="0" u="none" strike="noStrike" cap="none" normalizeH="0" baseline="0">
                        <a:ln>
                          <a:noFill/>
                        </a:ln>
                        <a:solidFill>
                          <a:schemeClr val="tx1"/>
                        </a:solidFill>
                        <a:effectLst/>
                        <a:latin typeface="Times New Roman" pitchFamily="18" charset="0"/>
                        <a:cs typeface="Times New Roman" pitchFamily="18" charset="0"/>
                      </a:endParaRPr>
                    </a:p>
                  </a:txBody>
                  <a:tcPr marL="9525" marR="9525"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50825">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en-GB" sz="1200" b="0" i="0" u="none" strike="noStrike" cap="none" normalizeH="0" baseline="0">
                          <a:ln>
                            <a:noFill/>
                          </a:ln>
                          <a:solidFill>
                            <a:schemeClr val="tx1"/>
                          </a:solidFill>
                          <a:effectLst/>
                          <a:latin typeface="Times New Roman" pitchFamily="18" charset="0"/>
                          <a:cs typeface="Times New Roman" pitchFamily="18" charset="0"/>
                        </a:rPr>
                        <a:t>Ferulic acid</a:t>
                      </a:r>
                      <a:endParaRPr kumimoji="0" lang="en-US" sz="1200" b="0" i="0" u="none" strike="noStrike" cap="none" normalizeH="0" baseline="0">
                        <a:ln>
                          <a:noFill/>
                        </a:ln>
                        <a:solidFill>
                          <a:schemeClr val="tx1"/>
                        </a:solidFill>
                        <a:effectLst/>
                        <a:latin typeface="Times New Roman" pitchFamily="18" charset="0"/>
                        <a:cs typeface="Times New Roman" pitchFamily="18" charset="0"/>
                      </a:endParaRPr>
                    </a:p>
                  </a:txBody>
                  <a:tcPr marL="9525" marR="9525"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en-GB" sz="1200" b="0" i="0" u="none" strike="noStrike" cap="none" normalizeH="0" baseline="0">
                          <a:ln>
                            <a:noFill/>
                          </a:ln>
                          <a:solidFill>
                            <a:schemeClr val="tx1"/>
                          </a:solidFill>
                          <a:effectLst/>
                          <a:latin typeface="Times New Roman" pitchFamily="18" charset="0"/>
                          <a:cs typeface="Times New Roman" pitchFamily="18" charset="0"/>
                        </a:rPr>
                        <a:t>-80.76 ± 5.1</a:t>
                      </a:r>
                      <a:endParaRPr kumimoji="0" lang="en-US" sz="1200" b="0" i="0" u="none" strike="noStrike" cap="none" normalizeH="0" baseline="0">
                        <a:ln>
                          <a:noFill/>
                        </a:ln>
                        <a:solidFill>
                          <a:schemeClr val="tx1"/>
                        </a:solidFill>
                        <a:effectLst/>
                        <a:latin typeface="Times New Roman" pitchFamily="18" charset="0"/>
                        <a:cs typeface="Times New Roman" pitchFamily="18" charset="0"/>
                      </a:endParaRPr>
                    </a:p>
                  </a:txBody>
                  <a:tcPr marL="9525" marR="9525"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50825">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en-GB" sz="1200" b="0" i="0" u="none" strike="noStrike" cap="none" normalizeH="0" baseline="0">
                          <a:ln>
                            <a:noFill/>
                          </a:ln>
                          <a:solidFill>
                            <a:schemeClr val="tx1"/>
                          </a:solidFill>
                          <a:effectLst/>
                          <a:latin typeface="Times New Roman" pitchFamily="18" charset="0"/>
                          <a:cs typeface="Times New Roman" pitchFamily="18" charset="0"/>
                        </a:rPr>
                        <a:t>Caffeic acid</a:t>
                      </a:r>
                      <a:endParaRPr kumimoji="0" lang="en-US" sz="1200" b="0" i="0" u="none" strike="noStrike" cap="none" normalizeH="0" baseline="0">
                        <a:ln>
                          <a:noFill/>
                        </a:ln>
                        <a:solidFill>
                          <a:schemeClr val="tx1"/>
                        </a:solidFill>
                        <a:effectLst/>
                        <a:latin typeface="Times New Roman" pitchFamily="18" charset="0"/>
                        <a:cs typeface="Times New Roman" pitchFamily="18" charset="0"/>
                      </a:endParaRPr>
                    </a:p>
                  </a:txBody>
                  <a:tcPr marL="9525" marR="9525"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en-GB" sz="1200" b="0" i="0" u="none" strike="noStrike" cap="none" normalizeH="0" baseline="0">
                          <a:ln>
                            <a:noFill/>
                          </a:ln>
                          <a:solidFill>
                            <a:schemeClr val="tx1"/>
                          </a:solidFill>
                          <a:effectLst/>
                          <a:latin typeface="Times New Roman" pitchFamily="18" charset="0"/>
                          <a:cs typeface="Times New Roman" pitchFamily="18" charset="0"/>
                        </a:rPr>
                        <a:t>-80.48 ± 7.1</a:t>
                      </a:r>
                      <a:endParaRPr kumimoji="0" lang="en-US" sz="1200" b="0" i="0" u="none" strike="noStrike" cap="none" normalizeH="0" baseline="0">
                        <a:ln>
                          <a:noFill/>
                        </a:ln>
                        <a:solidFill>
                          <a:schemeClr val="tx1"/>
                        </a:solidFill>
                        <a:effectLst/>
                        <a:latin typeface="Times New Roman" pitchFamily="18" charset="0"/>
                        <a:cs typeface="Times New Roman" pitchFamily="18" charset="0"/>
                      </a:endParaRPr>
                    </a:p>
                  </a:txBody>
                  <a:tcPr marL="9525" marR="9525"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250825">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en-GB" sz="1200" b="0" i="0" u="none" strike="noStrike" cap="none" normalizeH="0" baseline="0">
                          <a:ln>
                            <a:noFill/>
                          </a:ln>
                          <a:solidFill>
                            <a:schemeClr val="tx1"/>
                          </a:solidFill>
                          <a:effectLst/>
                          <a:latin typeface="Times New Roman" pitchFamily="18" charset="0"/>
                          <a:cs typeface="Times New Roman" pitchFamily="18" charset="0"/>
                        </a:rPr>
                        <a:t>Citrullin</a:t>
                      </a:r>
                      <a:endParaRPr kumimoji="0" lang="en-US" sz="1200" b="0" i="0" u="none" strike="noStrike" cap="none" normalizeH="0" baseline="0">
                        <a:ln>
                          <a:noFill/>
                        </a:ln>
                        <a:solidFill>
                          <a:schemeClr val="tx1"/>
                        </a:solidFill>
                        <a:effectLst/>
                        <a:latin typeface="Times New Roman" pitchFamily="18" charset="0"/>
                        <a:cs typeface="Times New Roman" pitchFamily="18" charset="0"/>
                      </a:endParaRPr>
                    </a:p>
                  </a:txBody>
                  <a:tcPr marL="9525" marR="9525"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en-GB" sz="1200" b="0" i="0" u="none" strike="noStrike" cap="none" normalizeH="0" baseline="0">
                          <a:ln>
                            <a:noFill/>
                          </a:ln>
                          <a:solidFill>
                            <a:schemeClr val="tx1"/>
                          </a:solidFill>
                          <a:effectLst/>
                          <a:latin typeface="Times New Roman" pitchFamily="18" charset="0"/>
                          <a:cs typeface="Times New Roman" pitchFamily="18" charset="0"/>
                        </a:rPr>
                        <a:t>-73.53 ± 4.5</a:t>
                      </a:r>
                      <a:endParaRPr kumimoji="0" lang="en-US" sz="1200" b="0" i="0" u="none" strike="noStrike" cap="none" normalizeH="0" baseline="0">
                        <a:ln>
                          <a:noFill/>
                        </a:ln>
                        <a:solidFill>
                          <a:schemeClr val="tx1"/>
                        </a:solidFill>
                        <a:effectLst/>
                        <a:latin typeface="Times New Roman" pitchFamily="18" charset="0"/>
                        <a:cs typeface="Times New Roman" pitchFamily="18" charset="0"/>
                      </a:endParaRPr>
                    </a:p>
                  </a:txBody>
                  <a:tcPr marL="9525" marR="9525"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250825">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en-GB" sz="1200" b="0" i="0" u="none" strike="noStrike" cap="none" normalizeH="0" baseline="0">
                          <a:ln>
                            <a:noFill/>
                          </a:ln>
                          <a:solidFill>
                            <a:schemeClr val="tx1"/>
                          </a:solidFill>
                          <a:effectLst/>
                          <a:latin typeface="Times New Roman" pitchFamily="18" charset="0"/>
                          <a:cs typeface="Times New Roman" pitchFamily="18" charset="0"/>
                        </a:rPr>
                        <a:t>Syringic acid</a:t>
                      </a:r>
                      <a:endParaRPr kumimoji="0" lang="en-US" sz="1200" b="0" i="0" u="none" strike="noStrike" cap="none" normalizeH="0" baseline="0">
                        <a:ln>
                          <a:noFill/>
                        </a:ln>
                        <a:solidFill>
                          <a:schemeClr val="tx1"/>
                        </a:solidFill>
                        <a:effectLst/>
                        <a:latin typeface="Times New Roman" pitchFamily="18" charset="0"/>
                        <a:cs typeface="Times New Roman" pitchFamily="18" charset="0"/>
                      </a:endParaRPr>
                    </a:p>
                  </a:txBody>
                  <a:tcPr marL="9525" marR="9525"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en-GB" sz="1200" b="0" i="0" u="none" strike="noStrike" cap="none" normalizeH="0" baseline="0">
                          <a:ln>
                            <a:noFill/>
                          </a:ln>
                          <a:solidFill>
                            <a:schemeClr val="tx1"/>
                          </a:solidFill>
                          <a:effectLst/>
                          <a:latin typeface="Times New Roman" pitchFamily="18" charset="0"/>
                          <a:cs typeface="Times New Roman" pitchFamily="18" charset="0"/>
                        </a:rPr>
                        <a:t>-72.84 ± 6.9</a:t>
                      </a:r>
                      <a:endParaRPr kumimoji="0" lang="en-US" sz="1200" b="0" i="0" u="none" strike="noStrike" cap="none" normalizeH="0" baseline="0">
                        <a:ln>
                          <a:noFill/>
                        </a:ln>
                        <a:solidFill>
                          <a:schemeClr val="tx1"/>
                        </a:solidFill>
                        <a:effectLst/>
                        <a:latin typeface="Times New Roman" pitchFamily="18" charset="0"/>
                        <a:cs typeface="Times New Roman" pitchFamily="18" charset="0"/>
                      </a:endParaRPr>
                    </a:p>
                  </a:txBody>
                  <a:tcPr marL="9525" marR="9525"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250825">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en-GB" sz="1200" b="0" i="1" u="none" strike="noStrike" cap="none" normalizeH="0" baseline="0">
                          <a:ln>
                            <a:noFill/>
                          </a:ln>
                          <a:solidFill>
                            <a:schemeClr val="tx1"/>
                          </a:solidFill>
                          <a:effectLst/>
                          <a:latin typeface="Times New Roman" pitchFamily="18" charset="0"/>
                          <a:cs typeface="Times New Roman" pitchFamily="18" charset="0"/>
                        </a:rPr>
                        <a:t>p</a:t>
                      </a:r>
                      <a:r>
                        <a:rPr kumimoji="0" lang="en-GB" sz="1200" b="0" i="0" u="none" strike="noStrike" cap="none" normalizeH="0" baseline="0">
                          <a:ln>
                            <a:noFill/>
                          </a:ln>
                          <a:solidFill>
                            <a:schemeClr val="tx1"/>
                          </a:solidFill>
                          <a:effectLst/>
                          <a:latin typeface="Times New Roman" pitchFamily="18" charset="0"/>
                          <a:cs typeface="Times New Roman" pitchFamily="18" charset="0"/>
                        </a:rPr>
                        <a:t>-Coumaric acid</a:t>
                      </a:r>
                      <a:endParaRPr kumimoji="0" lang="en-US" sz="1200" b="0" i="0" u="none" strike="noStrike" cap="none" normalizeH="0" baseline="0">
                        <a:ln>
                          <a:noFill/>
                        </a:ln>
                        <a:solidFill>
                          <a:schemeClr val="tx1"/>
                        </a:solidFill>
                        <a:effectLst/>
                        <a:latin typeface="Times New Roman" pitchFamily="18" charset="0"/>
                        <a:cs typeface="Times New Roman" pitchFamily="18" charset="0"/>
                      </a:endParaRPr>
                    </a:p>
                  </a:txBody>
                  <a:tcPr marL="9525" marR="9525"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en-GB" sz="1200" b="0" i="0" u="none" strike="noStrike" cap="none" normalizeH="0" baseline="0">
                          <a:ln>
                            <a:noFill/>
                          </a:ln>
                          <a:solidFill>
                            <a:schemeClr val="tx1"/>
                          </a:solidFill>
                          <a:effectLst/>
                          <a:latin typeface="Times New Roman" pitchFamily="18" charset="0"/>
                          <a:cs typeface="Times New Roman" pitchFamily="18" charset="0"/>
                        </a:rPr>
                        <a:t>-72.29 ± 5.1</a:t>
                      </a:r>
                      <a:endParaRPr kumimoji="0" lang="en-US" sz="1200" b="0" i="0" u="none" strike="noStrike" cap="none" normalizeH="0" baseline="0">
                        <a:ln>
                          <a:noFill/>
                        </a:ln>
                        <a:solidFill>
                          <a:schemeClr val="tx1"/>
                        </a:solidFill>
                        <a:effectLst/>
                        <a:latin typeface="Times New Roman" pitchFamily="18" charset="0"/>
                        <a:cs typeface="Times New Roman" pitchFamily="18" charset="0"/>
                      </a:endParaRPr>
                    </a:p>
                  </a:txBody>
                  <a:tcPr marL="9525" marR="9525"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250825">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en-GB" sz="1200" b="0" i="0" u="none" strike="noStrike" cap="none" normalizeH="0" baseline="0">
                          <a:ln>
                            <a:noFill/>
                          </a:ln>
                          <a:solidFill>
                            <a:schemeClr val="tx1"/>
                          </a:solidFill>
                          <a:effectLst/>
                          <a:latin typeface="Times New Roman" pitchFamily="18" charset="0"/>
                          <a:cs typeface="Times New Roman" pitchFamily="18" charset="0"/>
                        </a:rPr>
                        <a:t>Capric acid</a:t>
                      </a:r>
                      <a:endParaRPr kumimoji="0" lang="en-US" sz="1200" b="0" i="0" u="none" strike="noStrike" cap="none" normalizeH="0" baseline="0">
                        <a:ln>
                          <a:noFill/>
                        </a:ln>
                        <a:solidFill>
                          <a:schemeClr val="tx1"/>
                        </a:solidFill>
                        <a:effectLst/>
                        <a:latin typeface="Times New Roman" pitchFamily="18" charset="0"/>
                        <a:cs typeface="Times New Roman" pitchFamily="18" charset="0"/>
                      </a:endParaRPr>
                    </a:p>
                  </a:txBody>
                  <a:tcPr marL="9525" marR="9525"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en-GB" sz="1200" b="0" i="0" u="none" strike="noStrike" cap="none" normalizeH="0" baseline="0">
                          <a:ln>
                            <a:noFill/>
                          </a:ln>
                          <a:solidFill>
                            <a:schemeClr val="tx1"/>
                          </a:solidFill>
                          <a:effectLst/>
                          <a:latin typeface="Times New Roman" pitchFamily="18" charset="0"/>
                          <a:cs typeface="Times New Roman" pitchFamily="18" charset="0"/>
                        </a:rPr>
                        <a:t>-72.09 ± 5.9</a:t>
                      </a:r>
                      <a:endParaRPr kumimoji="0" lang="en-US" sz="1200" b="0" i="0" u="none" strike="noStrike" cap="none" normalizeH="0" baseline="0">
                        <a:ln>
                          <a:noFill/>
                        </a:ln>
                        <a:solidFill>
                          <a:schemeClr val="tx1"/>
                        </a:solidFill>
                        <a:effectLst/>
                        <a:latin typeface="Times New Roman" pitchFamily="18" charset="0"/>
                        <a:cs typeface="Times New Roman" pitchFamily="18" charset="0"/>
                      </a:endParaRPr>
                    </a:p>
                  </a:txBody>
                  <a:tcPr marL="9525" marR="9525"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250825">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en-GB" sz="1200" b="0" i="1" u="none" strike="noStrike" cap="none" normalizeH="0" baseline="0">
                          <a:ln>
                            <a:noFill/>
                          </a:ln>
                          <a:solidFill>
                            <a:schemeClr val="tx1"/>
                          </a:solidFill>
                          <a:effectLst/>
                          <a:latin typeface="Times New Roman" pitchFamily="18" charset="0"/>
                          <a:cs typeface="Times New Roman" pitchFamily="18" charset="0"/>
                        </a:rPr>
                        <a:t>o</a:t>
                      </a:r>
                      <a:r>
                        <a:rPr kumimoji="0" lang="en-GB" sz="1200" b="0" i="0" u="none" strike="noStrike" cap="none" normalizeH="0" baseline="0">
                          <a:ln>
                            <a:noFill/>
                          </a:ln>
                          <a:solidFill>
                            <a:schemeClr val="tx1"/>
                          </a:solidFill>
                          <a:effectLst/>
                          <a:latin typeface="Times New Roman" pitchFamily="18" charset="0"/>
                          <a:cs typeface="Times New Roman" pitchFamily="18" charset="0"/>
                        </a:rPr>
                        <a:t>-Coumaric acid</a:t>
                      </a:r>
                      <a:endParaRPr kumimoji="0" lang="en-US" sz="1200" b="0" i="0" u="none" strike="noStrike" cap="none" normalizeH="0" baseline="0">
                        <a:ln>
                          <a:noFill/>
                        </a:ln>
                        <a:solidFill>
                          <a:schemeClr val="tx1"/>
                        </a:solidFill>
                        <a:effectLst/>
                        <a:latin typeface="Times New Roman" pitchFamily="18" charset="0"/>
                        <a:cs typeface="Times New Roman" pitchFamily="18" charset="0"/>
                      </a:endParaRPr>
                    </a:p>
                  </a:txBody>
                  <a:tcPr marL="9525" marR="9525"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en-GB" sz="1200" b="0" i="0" u="none" strike="noStrike" cap="none" normalizeH="0" baseline="0">
                          <a:ln>
                            <a:noFill/>
                          </a:ln>
                          <a:solidFill>
                            <a:schemeClr val="tx1"/>
                          </a:solidFill>
                          <a:effectLst/>
                          <a:latin typeface="Times New Roman" pitchFamily="18" charset="0"/>
                          <a:cs typeface="Times New Roman" pitchFamily="18" charset="0"/>
                        </a:rPr>
                        <a:t>-71.88 ± 5.3</a:t>
                      </a:r>
                      <a:endParaRPr kumimoji="0" lang="en-US" sz="1200" b="0" i="0" u="none" strike="noStrike" cap="none" normalizeH="0" baseline="0">
                        <a:ln>
                          <a:noFill/>
                        </a:ln>
                        <a:solidFill>
                          <a:schemeClr val="tx1"/>
                        </a:solidFill>
                        <a:effectLst/>
                        <a:latin typeface="Times New Roman" pitchFamily="18" charset="0"/>
                        <a:cs typeface="Times New Roman" pitchFamily="18" charset="0"/>
                      </a:endParaRPr>
                    </a:p>
                  </a:txBody>
                  <a:tcPr marL="9525" marR="9525"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r h="250825">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en-GB" sz="1200" b="0" i="0" u="none" strike="noStrike" cap="none" normalizeH="0" baseline="0">
                          <a:ln>
                            <a:noFill/>
                          </a:ln>
                          <a:solidFill>
                            <a:schemeClr val="tx1"/>
                          </a:solidFill>
                          <a:effectLst/>
                          <a:latin typeface="Times New Roman" pitchFamily="18" charset="0"/>
                          <a:cs typeface="Times New Roman" pitchFamily="18" charset="0"/>
                        </a:rPr>
                        <a:t>Aconitic acid</a:t>
                      </a:r>
                      <a:endParaRPr kumimoji="0" lang="en-US" sz="1200" b="0" i="0" u="none" strike="noStrike" cap="none" normalizeH="0" baseline="0">
                        <a:ln>
                          <a:noFill/>
                        </a:ln>
                        <a:solidFill>
                          <a:schemeClr val="tx1"/>
                        </a:solidFill>
                        <a:effectLst/>
                        <a:latin typeface="Times New Roman" pitchFamily="18" charset="0"/>
                        <a:cs typeface="Times New Roman" pitchFamily="18" charset="0"/>
                      </a:endParaRPr>
                    </a:p>
                  </a:txBody>
                  <a:tcPr marL="9525" marR="9525"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en-GB" sz="1200" b="0" i="0" u="none" strike="noStrike" cap="none" normalizeH="0" baseline="0">
                          <a:ln>
                            <a:noFill/>
                          </a:ln>
                          <a:solidFill>
                            <a:schemeClr val="tx1"/>
                          </a:solidFill>
                          <a:effectLst/>
                          <a:latin typeface="Times New Roman" pitchFamily="18" charset="0"/>
                          <a:cs typeface="Times New Roman" pitchFamily="18" charset="0"/>
                        </a:rPr>
                        <a:t>-70.85 ± 4.9</a:t>
                      </a:r>
                      <a:endParaRPr kumimoji="0" lang="en-US" sz="1200" b="0" i="0" u="none" strike="noStrike" cap="none" normalizeH="0" baseline="0">
                        <a:ln>
                          <a:noFill/>
                        </a:ln>
                        <a:solidFill>
                          <a:schemeClr val="tx1"/>
                        </a:solidFill>
                        <a:effectLst/>
                        <a:latin typeface="Times New Roman" pitchFamily="18" charset="0"/>
                        <a:cs typeface="Times New Roman" pitchFamily="18" charset="0"/>
                      </a:endParaRPr>
                    </a:p>
                  </a:txBody>
                  <a:tcPr marL="9525" marR="9525"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2"/>
                  </a:ext>
                </a:extLst>
              </a:tr>
              <a:tr h="250825">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en-GB" sz="1200" b="0" i="0" u="none" strike="noStrike" cap="none" normalizeH="0" baseline="0">
                          <a:ln>
                            <a:noFill/>
                          </a:ln>
                          <a:solidFill>
                            <a:schemeClr val="tx1"/>
                          </a:solidFill>
                          <a:effectLst/>
                          <a:latin typeface="Times New Roman" pitchFamily="18" charset="0"/>
                          <a:cs typeface="Times New Roman" pitchFamily="18" charset="0"/>
                        </a:rPr>
                        <a:t>Gallic acid</a:t>
                      </a:r>
                      <a:endParaRPr kumimoji="0" lang="en-US" sz="1200" b="0" i="0" u="none" strike="noStrike" cap="none" normalizeH="0" baseline="0">
                        <a:ln>
                          <a:noFill/>
                        </a:ln>
                        <a:solidFill>
                          <a:schemeClr val="tx1"/>
                        </a:solidFill>
                        <a:effectLst/>
                        <a:latin typeface="Times New Roman" pitchFamily="18" charset="0"/>
                        <a:cs typeface="Times New Roman" pitchFamily="18" charset="0"/>
                      </a:endParaRPr>
                    </a:p>
                  </a:txBody>
                  <a:tcPr marL="9525" marR="9525"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en-GB" sz="1200" b="0" i="0" u="none" strike="noStrike" cap="none" normalizeH="0" baseline="0">
                          <a:ln>
                            <a:noFill/>
                          </a:ln>
                          <a:solidFill>
                            <a:schemeClr val="tx1"/>
                          </a:solidFill>
                          <a:effectLst/>
                          <a:latin typeface="Times New Roman" pitchFamily="18" charset="0"/>
                          <a:cs typeface="Times New Roman" pitchFamily="18" charset="0"/>
                        </a:rPr>
                        <a:t>-70.79 ± 5.5</a:t>
                      </a:r>
                      <a:endParaRPr kumimoji="0" lang="en-US" sz="1200" b="0" i="0" u="none" strike="noStrike" cap="none" normalizeH="0" baseline="0">
                        <a:ln>
                          <a:noFill/>
                        </a:ln>
                        <a:solidFill>
                          <a:schemeClr val="tx1"/>
                        </a:solidFill>
                        <a:effectLst/>
                        <a:latin typeface="Times New Roman" pitchFamily="18" charset="0"/>
                        <a:cs typeface="Times New Roman" pitchFamily="18" charset="0"/>
                      </a:endParaRPr>
                    </a:p>
                  </a:txBody>
                  <a:tcPr marL="9525" marR="9525"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3"/>
                  </a:ext>
                </a:extLst>
              </a:tr>
              <a:tr h="250825">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en-GB" sz="1200" b="0" i="0" u="none" strike="noStrike" cap="none" normalizeH="0" baseline="0">
                          <a:ln>
                            <a:noFill/>
                          </a:ln>
                          <a:solidFill>
                            <a:schemeClr val="tx1"/>
                          </a:solidFill>
                          <a:effectLst/>
                          <a:latin typeface="Times New Roman" pitchFamily="18" charset="0"/>
                          <a:cs typeface="Times New Roman" pitchFamily="18" charset="0"/>
                        </a:rPr>
                        <a:t>Citric acid</a:t>
                      </a:r>
                      <a:endParaRPr kumimoji="0" lang="en-US" sz="1200" b="0" i="0" u="none" strike="noStrike" cap="none" normalizeH="0" baseline="0">
                        <a:ln>
                          <a:noFill/>
                        </a:ln>
                        <a:solidFill>
                          <a:schemeClr val="tx1"/>
                        </a:solidFill>
                        <a:effectLst/>
                        <a:latin typeface="Times New Roman" pitchFamily="18" charset="0"/>
                        <a:cs typeface="Times New Roman" pitchFamily="18" charset="0"/>
                      </a:endParaRPr>
                    </a:p>
                  </a:txBody>
                  <a:tcPr marL="9525" marR="9525"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en-GB" sz="1200" b="0" i="0" u="none" strike="noStrike" cap="none" normalizeH="0" baseline="0">
                          <a:ln>
                            <a:noFill/>
                          </a:ln>
                          <a:solidFill>
                            <a:schemeClr val="tx1"/>
                          </a:solidFill>
                          <a:effectLst/>
                          <a:latin typeface="Times New Roman" pitchFamily="18" charset="0"/>
                          <a:cs typeface="Times New Roman" pitchFamily="18" charset="0"/>
                        </a:rPr>
                        <a:t>-70.71 ± 5.6</a:t>
                      </a:r>
                      <a:endParaRPr kumimoji="0" lang="en-US" sz="1200" b="0" i="0" u="none" strike="noStrike" cap="none" normalizeH="0" baseline="0">
                        <a:ln>
                          <a:noFill/>
                        </a:ln>
                        <a:solidFill>
                          <a:schemeClr val="tx1"/>
                        </a:solidFill>
                        <a:effectLst/>
                        <a:latin typeface="Times New Roman" pitchFamily="18" charset="0"/>
                        <a:cs typeface="Times New Roman" pitchFamily="18" charset="0"/>
                      </a:endParaRPr>
                    </a:p>
                  </a:txBody>
                  <a:tcPr marL="9525" marR="9525"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4"/>
                  </a:ext>
                </a:extLst>
              </a:tr>
              <a:tr h="250825">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en-GB" sz="1200" b="0" i="0" u="none" strike="noStrike" cap="none" normalizeH="0" baseline="0">
                          <a:ln>
                            <a:noFill/>
                          </a:ln>
                          <a:solidFill>
                            <a:schemeClr val="tx1"/>
                          </a:solidFill>
                          <a:effectLst/>
                          <a:latin typeface="Times New Roman" pitchFamily="18" charset="0"/>
                          <a:cs typeface="Times New Roman" pitchFamily="18" charset="0"/>
                        </a:rPr>
                        <a:t>Isocitric acid</a:t>
                      </a:r>
                      <a:endParaRPr kumimoji="0" lang="en-US" sz="1200" b="0" i="0" u="none" strike="noStrike" cap="none" normalizeH="0" baseline="0">
                        <a:ln>
                          <a:noFill/>
                        </a:ln>
                        <a:solidFill>
                          <a:schemeClr val="tx1"/>
                        </a:solidFill>
                        <a:effectLst/>
                        <a:latin typeface="Times New Roman" pitchFamily="18" charset="0"/>
                        <a:cs typeface="Times New Roman" pitchFamily="18" charset="0"/>
                      </a:endParaRPr>
                    </a:p>
                  </a:txBody>
                  <a:tcPr marL="9525" marR="9525"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en-GB" sz="1200" b="0" i="0" u="none" strike="noStrike" cap="none" normalizeH="0" baseline="0">
                          <a:ln>
                            <a:noFill/>
                          </a:ln>
                          <a:solidFill>
                            <a:schemeClr val="tx1"/>
                          </a:solidFill>
                          <a:effectLst/>
                          <a:latin typeface="Times New Roman" pitchFamily="18" charset="0"/>
                          <a:cs typeface="Times New Roman" pitchFamily="18" charset="0"/>
                        </a:rPr>
                        <a:t>-70.57 ± 5.5</a:t>
                      </a:r>
                      <a:endParaRPr kumimoji="0" lang="en-US" sz="1200" b="0" i="0" u="none" strike="noStrike" cap="none" normalizeH="0" baseline="0">
                        <a:ln>
                          <a:noFill/>
                        </a:ln>
                        <a:solidFill>
                          <a:schemeClr val="tx1"/>
                        </a:solidFill>
                        <a:effectLst/>
                        <a:latin typeface="Times New Roman" pitchFamily="18" charset="0"/>
                        <a:cs typeface="Times New Roman" pitchFamily="18" charset="0"/>
                      </a:endParaRPr>
                    </a:p>
                  </a:txBody>
                  <a:tcPr marL="9525" marR="9525"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5"/>
                  </a:ext>
                </a:extLst>
              </a:tr>
              <a:tr h="250825">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en-GB" sz="1400" b="0" i="0" u="none" strike="noStrike" cap="none" normalizeH="0" baseline="0">
                          <a:ln>
                            <a:noFill/>
                          </a:ln>
                          <a:solidFill>
                            <a:srgbClr val="FF0000"/>
                          </a:solidFill>
                          <a:effectLst/>
                          <a:latin typeface="Times New Roman" pitchFamily="18" charset="0"/>
                          <a:cs typeface="Times New Roman" pitchFamily="18" charset="0"/>
                        </a:rPr>
                        <a:t>Vanillic acid</a:t>
                      </a:r>
                      <a:endParaRPr kumimoji="0" lang="en-US" sz="1400" b="0" i="0" u="none" strike="noStrike" cap="none" normalizeH="0" baseline="0">
                        <a:ln>
                          <a:noFill/>
                        </a:ln>
                        <a:solidFill>
                          <a:srgbClr val="FF0000"/>
                        </a:solidFill>
                        <a:effectLst/>
                        <a:latin typeface="Times New Roman" pitchFamily="18" charset="0"/>
                        <a:cs typeface="Times New Roman" pitchFamily="18" charset="0"/>
                      </a:endParaRPr>
                    </a:p>
                  </a:txBody>
                  <a:tcPr marL="9525" marR="9525"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en-GB" sz="1400" b="0" i="0" u="none" strike="noStrike" cap="none" normalizeH="0" baseline="0">
                          <a:ln>
                            <a:noFill/>
                          </a:ln>
                          <a:solidFill>
                            <a:srgbClr val="FF0000"/>
                          </a:solidFill>
                          <a:effectLst/>
                          <a:latin typeface="Times New Roman" pitchFamily="18" charset="0"/>
                          <a:cs typeface="Times New Roman" pitchFamily="18" charset="0"/>
                        </a:rPr>
                        <a:t>-70.15 ± 7.1</a:t>
                      </a:r>
                      <a:endParaRPr kumimoji="0" lang="en-US" sz="1400" b="0" i="0" u="none" strike="noStrike" cap="none" normalizeH="0" baseline="0">
                        <a:ln>
                          <a:noFill/>
                        </a:ln>
                        <a:solidFill>
                          <a:srgbClr val="FF0000"/>
                        </a:solidFill>
                        <a:effectLst/>
                        <a:latin typeface="Times New Roman" pitchFamily="18" charset="0"/>
                        <a:cs typeface="Times New Roman" pitchFamily="18" charset="0"/>
                      </a:endParaRPr>
                    </a:p>
                  </a:txBody>
                  <a:tcPr marL="9525" marR="9525"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6"/>
                  </a:ext>
                </a:extLst>
              </a:tr>
              <a:tr h="250825">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en-GB" sz="1200" b="0" i="1" u="none" strike="noStrike" cap="none" normalizeH="0" baseline="0">
                          <a:ln>
                            <a:noFill/>
                          </a:ln>
                          <a:solidFill>
                            <a:schemeClr val="tx1"/>
                          </a:solidFill>
                          <a:effectLst/>
                          <a:latin typeface="Times New Roman" pitchFamily="18" charset="0"/>
                          <a:cs typeface="Times New Roman" pitchFamily="18" charset="0"/>
                        </a:rPr>
                        <a:t>o</a:t>
                      </a:r>
                      <a:r>
                        <a:rPr kumimoji="0" lang="en-GB" sz="1200" b="0" i="0" u="none" strike="noStrike" cap="none" normalizeH="0" baseline="0">
                          <a:ln>
                            <a:noFill/>
                          </a:ln>
                          <a:solidFill>
                            <a:schemeClr val="tx1"/>
                          </a:solidFill>
                          <a:effectLst/>
                          <a:latin typeface="Times New Roman" pitchFamily="18" charset="0"/>
                          <a:cs typeface="Times New Roman" pitchFamily="18" charset="0"/>
                        </a:rPr>
                        <a:t>-Acetylsalicylic acid</a:t>
                      </a:r>
                      <a:endParaRPr kumimoji="0" lang="en-US" sz="1200" b="0" i="0" u="none" strike="noStrike" cap="none" normalizeH="0" baseline="0">
                        <a:ln>
                          <a:noFill/>
                        </a:ln>
                        <a:solidFill>
                          <a:schemeClr val="tx1"/>
                        </a:solidFill>
                        <a:effectLst/>
                        <a:latin typeface="Times New Roman" pitchFamily="18" charset="0"/>
                        <a:cs typeface="Times New Roman" pitchFamily="18" charset="0"/>
                      </a:endParaRPr>
                    </a:p>
                  </a:txBody>
                  <a:tcPr marL="9525" marR="9525"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en-GB" sz="1200" b="0" i="0" u="none" strike="noStrike" cap="none" normalizeH="0" baseline="0">
                          <a:ln>
                            <a:noFill/>
                          </a:ln>
                          <a:solidFill>
                            <a:schemeClr val="tx1"/>
                          </a:solidFill>
                          <a:effectLst/>
                          <a:latin typeface="Times New Roman" pitchFamily="18" charset="0"/>
                          <a:cs typeface="Times New Roman" pitchFamily="18" charset="0"/>
                        </a:rPr>
                        <a:t>-69.51 ± 6.6</a:t>
                      </a:r>
                      <a:endParaRPr kumimoji="0" lang="en-US" sz="1200" b="0" i="0" u="none" strike="noStrike" cap="none" normalizeH="0" baseline="0">
                        <a:ln>
                          <a:noFill/>
                        </a:ln>
                        <a:solidFill>
                          <a:schemeClr val="tx1"/>
                        </a:solidFill>
                        <a:effectLst/>
                        <a:latin typeface="Times New Roman" pitchFamily="18" charset="0"/>
                        <a:cs typeface="Times New Roman" pitchFamily="18" charset="0"/>
                      </a:endParaRPr>
                    </a:p>
                  </a:txBody>
                  <a:tcPr marL="9525" marR="9525"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7"/>
                  </a:ext>
                </a:extLst>
              </a:tr>
              <a:tr h="250825">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en-GB" sz="1200" b="0" i="0" u="none" strike="noStrike" cap="none" normalizeH="0" baseline="0">
                          <a:ln>
                            <a:noFill/>
                          </a:ln>
                          <a:solidFill>
                            <a:schemeClr val="tx1"/>
                          </a:solidFill>
                          <a:effectLst/>
                          <a:latin typeface="Times New Roman" pitchFamily="18" charset="0"/>
                          <a:cs typeface="Times New Roman" pitchFamily="18" charset="0"/>
                        </a:rPr>
                        <a:t>Phloroglucinol</a:t>
                      </a:r>
                      <a:endParaRPr kumimoji="0" lang="en-US" sz="1200" b="0" i="0" u="none" strike="noStrike" cap="none" normalizeH="0" baseline="0">
                        <a:ln>
                          <a:noFill/>
                        </a:ln>
                        <a:solidFill>
                          <a:schemeClr val="tx1"/>
                        </a:solidFill>
                        <a:effectLst/>
                        <a:latin typeface="Times New Roman" pitchFamily="18" charset="0"/>
                        <a:cs typeface="Times New Roman" pitchFamily="18" charset="0"/>
                      </a:endParaRPr>
                    </a:p>
                  </a:txBody>
                  <a:tcPr marL="9525" marR="9525"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en-GB" sz="1200" b="0" i="0" u="none" strike="noStrike" cap="none" normalizeH="0" baseline="0">
                          <a:ln>
                            <a:noFill/>
                          </a:ln>
                          <a:solidFill>
                            <a:schemeClr val="tx1"/>
                          </a:solidFill>
                          <a:effectLst/>
                          <a:latin typeface="Times New Roman" pitchFamily="18" charset="0"/>
                          <a:cs typeface="Times New Roman" pitchFamily="18" charset="0"/>
                        </a:rPr>
                        <a:t>-68.75 ± 6.5</a:t>
                      </a:r>
                      <a:endParaRPr kumimoji="0" lang="en-US" sz="1200" b="0" i="0" u="none" strike="noStrike" cap="none" normalizeH="0" baseline="0">
                        <a:ln>
                          <a:noFill/>
                        </a:ln>
                        <a:solidFill>
                          <a:schemeClr val="tx1"/>
                        </a:solidFill>
                        <a:effectLst/>
                        <a:latin typeface="Times New Roman" pitchFamily="18" charset="0"/>
                        <a:cs typeface="Times New Roman" pitchFamily="18" charset="0"/>
                      </a:endParaRPr>
                    </a:p>
                  </a:txBody>
                  <a:tcPr marL="9525" marR="9525"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8"/>
                  </a:ext>
                </a:extLst>
              </a:tr>
              <a:tr h="250825">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en-GB" sz="1200" b="0" i="0" u="none" strike="noStrike" cap="none" normalizeH="0" baseline="0">
                          <a:ln>
                            <a:noFill/>
                          </a:ln>
                          <a:solidFill>
                            <a:schemeClr val="tx1"/>
                          </a:solidFill>
                          <a:effectLst/>
                          <a:latin typeface="Times New Roman" pitchFamily="18" charset="0"/>
                          <a:cs typeface="Times New Roman" pitchFamily="18" charset="0"/>
                        </a:rPr>
                        <a:t>Shikimic acid</a:t>
                      </a:r>
                      <a:endParaRPr kumimoji="0" lang="en-US" sz="1200" b="0" i="0" u="none" strike="noStrike" cap="none" normalizeH="0" baseline="0">
                        <a:ln>
                          <a:noFill/>
                        </a:ln>
                        <a:solidFill>
                          <a:schemeClr val="tx1"/>
                        </a:solidFill>
                        <a:effectLst/>
                        <a:latin typeface="Times New Roman" pitchFamily="18" charset="0"/>
                        <a:cs typeface="Times New Roman" pitchFamily="18" charset="0"/>
                      </a:endParaRPr>
                    </a:p>
                  </a:txBody>
                  <a:tcPr marL="9525" marR="9525"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en-GB" sz="1200" b="0" i="0" u="none" strike="noStrike" cap="none" normalizeH="0" baseline="0">
                          <a:ln>
                            <a:noFill/>
                          </a:ln>
                          <a:solidFill>
                            <a:schemeClr val="tx1"/>
                          </a:solidFill>
                          <a:effectLst/>
                          <a:latin typeface="Times New Roman" pitchFamily="18" charset="0"/>
                          <a:cs typeface="Times New Roman" pitchFamily="18" charset="0"/>
                        </a:rPr>
                        <a:t>-67.48 ± 4.8</a:t>
                      </a:r>
                      <a:endParaRPr kumimoji="0" lang="en-US" sz="1200" b="0" i="0" u="none" strike="noStrike" cap="none" normalizeH="0" baseline="0">
                        <a:ln>
                          <a:noFill/>
                        </a:ln>
                        <a:solidFill>
                          <a:schemeClr val="tx1"/>
                        </a:solidFill>
                        <a:effectLst/>
                        <a:latin typeface="Times New Roman" pitchFamily="18" charset="0"/>
                        <a:cs typeface="Times New Roman" pitchFamily="18" charset="0"/>
                      </a:endParaRPr>
                    </a:p>
                  </a:txBody>
                  <a:tcPr marL="9525" marR="9525"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9"/>
                  </a:ext>
                </a:extLst>
              </a:tr>
            </a:tbl>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71472" y="928670"/>
            <a:ext cx="8143932" cy="4401205"/>
          </a:xfrm>
          <a:prstGeom prst="rect">
            <a:avLst/>
          </a:prstGeom>
          <a:noFill/>
        </p:spPr>
        <p:txBody>
          <a:bodyPr wrap="square" rtlCol="0">
            <a:spAutoFit/>
          </a:bodyPr>
          <a:lstStyle/>
          <a:p>
            <a:pPr algn="just">
              <a:buFont typeface="Arial" pitchFamily="34" charset="0"/>
              <a:buChar char="•"/>
            </a:pPr>
            <a:r>
              <a:rPr lang="en-US" sz="2000" dirty="0">
                <a:latin typeface="Times New Roman" pitchFamily="18" charset="0"/>
                <a:cs typeface="Times New Roman" pitchFamily="18" charset="0"/>
              </a:rPr>
              <a:t>  </a:t>
            </a:r>
            <a:r>
              <a:rPr lang="en-US" sz="2800" dirty="0">
                <a:latin typeface="Times New Roman" pitchFamily="18" charset="0"/>
                <a:cs typeface="Times New Roman" pitchFamily="18" charset="0"/>
              </a:rPr>
              <a:t>Docking methods use an energy based scoring function to identify the most energetically favorable conformation of a </a:t>
            </a:r>
            <a:r>
              <a:rPr lang="en-US" sz="2800" dirty="0" err="1">
                <a:latin typeface="Times New Roman" pitchFamily="18" charset="0"/>
                <a:cs typeface="Times New Roman" pitchFamily="18" charset="0"/>
              </a:rPr>
              <a:t>ligand</a:t>
            </a:r>
            <a:r>
              <a:rPr lang="en-US" sz="2800" dirty="0">
                <a:latin typeface="Times New Roman" pitchFamily="18" charset="0"/>
                <a:cs typeface="Times New Roman" pitchFamily="18" charset="0"/>
              </a:rPr>
              <a:t> when bound to macromolecular target.</a:t>
            </a:r>
          </a:p>
          <a:p>
            <a:endParaRPr lang="en-US" sz="2800" dirty="0">
              <a:latin typeface="Times New Roman" pitchFamily="18" charset="0"/>
              <a:cs typeface="Times New Roman" pitchFamily="18" charset="0"/>
            </a:endParaRPr>
          </a:p>
          <a:p>
            <a:pPr>
              <a:buFont typeface="Arial" pitchFamily="34" charset="0"/>
              <a:buChar char="•"/>
            </a:pPr>
            <a:r>
              <a:rPr lang="en-US" sz="2800" dirty="0">
                <a:latin typeface="Times New Roman" pitchFamily="18" charset="0"/>
                <a:cs typeface="Times New Roman" pitchFamily="18" charset="0"/>
              </a:rPr>
              <a:t>  </a:t>
            </a:r>
            <a:r>
              <a:rPr lang="en-US" sz="2800" b="1" i="1" dirty="0">
                <a:latin typeface="Times New Roman" pitchFamily="18" charset="0"/>
                <a:cs typeface="Times New Roman" pitchFamily="18" charset="0"/>
              </a:rPr>
              <a:t>Low energy scores </a:t>
            </a:r>
            <a:r>
              <a:rPr lang="en-US" sz="2800" dirty="0">
                <a:latin typeface="Times New Roman" pitchFamily="18" charset="0"/>
                <a:cs typeface="Times New Roman" pitchFamily="18" charset="0"/>
              </a:rPr>
              <a:t>indicate more favored protein -ligand complexes.</a:t>
            </a:r>
          </a:p>
          <a:p>
            <a:endParaRPr lang="en-US" sz="2800" dirty="0">
              <a:latin typeface="Times New Roman" pitchFamily="18" charset="0"/>
              <a:cs typeface="Times New Roman" pitchFamily="18" charset="0"/>
            </a:endParaRPr>
          </a:p>
          <a:p>
            <a:pPr>
              <a:buFont typeface="Arial" pitchFamily="34" charset="0"/>
              <a:buChar char="•"/>
            </a:pPr>
            <a:r>
              <a:rPr lang="en-US" sz="2800" dirty="0">
                <a:latin typeface="Times New Roman" pitchFamily="18" charset="0"/>
                <a:cs typeface="Times New Roman" pitchFamily="18" charset="0"/>
              </a:rPr>
              <a:t>   The task of docking method is to find the </a:t>
            </a:r>
            <a:r>
              <a:rPr lang="en-US" sz="2800" dirty="0" err="1">
                <a:latin typeface="Times New Roman" pitchFamily="18" charset="0"/>
                <a:cs typeface="Times New Roman" pitchFamily="18" charset="0"/>
              </a:rPr>
              <a:t>ligand</a:t>
            </a:r>
            <a:r>
              <a:rPr lang="en-US" sz="2800" dirty="0">
                <a:latin typeface="Times New Roman" pitchFamily="18" charset="0"/>
                <a:cs typeface="Times New Roman" pitchFamily="18" charset="0"/>
              </a:rPr>
              <a:t> binding mode with lowest potential energy.</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928688" y="571500"/>
          <a:ext cx="3214687" cy="4955224"/>
        </p:xfrm>
        <a:graphic>
          <a:graphicData uri="http://schemas.openxmlformats.org/drawingml/2006/table">
            <a:tbl>
              <a:tblPr/>
              <a:tblGrid>
                <a:gridCol w="1935162">
                  <a:extLst>
                    <a:ext uri="{9D8B030D-6E8A-4147-A177-3AD203B41FA5}">
                      <a16:colId xmlns:a16="http://schemas.microsoft.com/office/drawing/2014/main" val="20000"/>
                    </a:ext>
                  </a:extLst>
                </a:gridCol>
                <a:gridCol w="1279525">
                  <a:extLst>
                    <a:ext uri="{9D8B030D-6E8A-4147-A177-3AD203B41FA5}">
                      <a16:colId xmlns:a16="http://schemas.microsoft.com/office/drawing/2014/main" val="20001"/>
                    </a:ext>
                  </a:extLst>
                </a:gridCol>
              </a:tblGrid>
              <a:tr h="652463">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en-GB" sz="1000" b="1" i="0" u="none" strike="noStrike" cap="none" normalizeH="0" baseline="0">
                          <a:ln>
                            <a:noFill/>
                          </a:ln>
                          <a:solidFill>
                            <a:schemeClr val="tx1"/>
                          </a:solidFill>
                          <a:effectLst/>
                          <a:latin typeface="Times New Roman" pitchFamily="18" charset="0"/>
                          <a:cs typeface="Times New Roman" pitchFamily="18" charset="0"/>
                        </a:rPr>
                        <a:t>IHD compounds</a:t>
                      </a:r>
                      <a:endParaRPr kumimoji="0" lang="en-US" sz="1200" b="0" i="0" u="none" strike="noStrike" cap="none" normalizeH="0" baseline="0">
                        <a:ln>
                          <a:noFill/>
                        </a:ln>
                        <a:solidFill>
                          <a:schemeClr val="tx1"/>
                        </a:solidFill>
                        <a:effectLst/>
                        <a:latin typeface="Times New Roman" pitchFamily="18" charset="0"/>
                        <a:cs typeface="Times New Roman" pitchFamily="18" charset="0"/>
                      </a:endParaRPr>
                    </a:p>
                  </a:txBody>
                  <a:tcPr marL="9525" marR="9525"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en-GB" sz="1000" b="1" i="0" u="none" strike="noStrike" cap="none" normalizeH="0" baseline="0">
                          <a:ln>
                            <a:noFill/>
                          </a:ln>
                          <a:solidFill>
                            <a:schemeClr val="tx1"/>
                          </a:solidFill>
                          <a:effectLst/>
                          <a:latin typeface="Times New Roman" pitchFamily="18" charset="0"/>
                          <a:cs typeface="Times New Roman" pitchFamily="18" charset="0"/>
                        </a:rPr>
                        <a:t>Average MVD</a:t>
                      </a:r>
                      <a:br>
                        <a:rPr kumimoji="0" lang="en-GB" sz="1000" b="1" i="0" u="none" strike="noStrike" cap="none" normalizeH="0" baseline="0">
                          <a:ln>
                            <a:noFill/>
                          </a:ln>
                          <a:solidFill>
                            <a:schemeClr val="tx1"/>
                          </a:solidFill>
                          <a:effectLst/>
                          <a:latin typeface="Times New Roman" pitchFamily="18" charset="0"/>
                          <a:cs typeface="Times New Roman" pitchFamily="18" charset="0"/>
                        </a:rPr>
                      </a:br>
                      <a:r>
                        <a:rPr kumimoji="0" lang="en-GB" sz="1000" b="1" i="0" u="none" strike="noStrike" cap="none" normalizeH="0" baseline="0">
                          <a:ln>
                            <a:noFill/>
                          </a:ln>
                          <a:solidFill>
                            <a:schemeClr val="tx1"/>
                          </a:solidFill>
                          <a:effectLst/>
                          <a:latin typeface="Times New Roman" pitchFamily="18" charset="0"/>
                          <a:cs typeface="Times New Roman" pitchFamily="18" charset="0"/>
                        </a:rPr>
                        <a:t>score</a:t>
                      </a:r>
                      <a:endParaRPr kumimoji="0" lang="en-US" sz="1200" b="0" i="0" u="none" strike="noStrike" cap="none" normalizeH="0" baseline="0">
                        <a:ln>
                          <a:noFill/>
                        </a:ln>
                        <a:solidFill>
                          <a:schemeClr val="tx1"/>
                        </a:solidFill>
                        <a:effectLst/>
                        <a:latin typeface="Times New Roman" pitchFamily="18" charset="0"/>
                        <a:cs typeface="Times New Roman" pitchFamily="18" charset="0"/>
                      </a:endParaRPr>
                    </a:p>
                    <a:p>
                      <a:pPr marL="0" marR="0" lvl="0" indent="0" algn="ctr" defTabSz="914400" rtl="0" eaLnBrk="1" fontAlgn="base" latinLnBrk="0" hangingPunct="1">
                        <a:lnSpc>
                          <a:spcPct val="115000"/>
                        </a:lnSpc>
                        <a:spcBef>
                          <a:spcPct val="0"/>
                        </a:spcBef>
                        <a:spcAft>
                          <a:spcPct val="0"/>
                        </a:spcAft>
                        <a:buClrTx/>
                        <a:buSzTx/>
                        <a:buFontTx/>
                        <a:buNone/>
                        <a:tabLst/>
                      </a:pPr>
                      <a:r>
                        <a:rPr kumimoji="0" lang="en-GB" sz="1000" b="1" i="0" u="none" strike="noStrike" cap="none" normalizeH="0" baseline="0">
                          <a:ln>
                            <a:noFill/>
                          </a:ln>
                          <a:solidFill>
                            <a:schemeClr val="tx1"/>
                          </a:solidFill>
                          <a:effectLst/>
                          <a:latin typeface="Times New Roman" pitchFamily="18" charset="0"/>
                          <a:cs typeface="Times New Roman" pitchFamily="18" charset="0"/>
                        </a:rPr>
                        <a:t>(kcal/mol)</a:t>
                      </a:r>
                      <a:endParaRPr kumimoji="0" lang="en-US" sz="1200" b="0" i="0" u="none" strike="noStrike" cap="none" normalizeH="0" baseline="0">
                        <a:ln>
                          <a:noFill/>
                        </a:ln>
                        <a:solidFill>
                          <a:schemeClr val="tx1"/>
                        </a:solidFill>
                        <a:effectLst/>
                        <a:latin typeface="Times New Roman" pitchFamily="18" charset="0"/>
                        <a:cs typeface="Times New Roman" pitchFamily="18" charset="0"/>
                      </a:endParaRPr>
                    </a:p>
                  </a:txBody>
                  <a:tcPr marL="9525" marR="9525"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25425">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en-GB" sz="1200" b="0" i="0" u="none" strike="noStrike" cap="none" normalizeH="0" baseline="0">
                          <a:ln>
                            <a:noFill/>
                          </a:ln>
                          <a:solidFill>
                            <a:schemeClr val="tx1"/>
                          </a:solidFill>
                          <a:effectLst/>
                          <a:latin typeface="Times New Roman" pitchFamily="18" charset="0"/>
                          <a:cs typeface="Times New Roman" pitchFamily="18" charset="0"/>
                        </a:rPr>
                        <a:t>Nonanoic acid</a:t>
                      </a:r>
                      <a:endParaRPr kumimoji="0" lang="en-US" sz="1200" b="0" i="0" u="none" strike="noStrike" cap="none" normalizeH="0" baseline="0">
                        <a:ln>
                          <a:noFill/>
                        </a:ln>
                        <a:solidFill>
                          <a:schemeClr val="tx1"/>
                        </a:solidFill>
                        <a:effectLst/>
                        <a:latin typeface="Times New Roman" pitchFamily="18" charset="0"/>
                        <a:cs typeface="Times New Roman" pitchFamily="18" charset="0"/>
                      </a:endParaRPr>
                    </a:p>
                  </a:txBody>
                  <a:tcPr marL="9525" marR="9525"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en-GB" sz="1200" b="0" i="0" u="none" strike="noStrike" cap="none" normalizeH="0" baseline="0">
                          <a:ln>
                            <a:noFill/>
                          </a:ln>
                          <a:solidFill>
                            <a:schemeClr val="tx1"/>
                          </a:solidFill>
                          <a:effectLst/>
                          <a:latin typeface="Times New Roman" pitchFamily="18" charset="0"/>
                          <a:cs typeface="Times New Roman" pitchFamily="18" charset="0"/>
                        </a:rPr>
                        <a:t>-67.29 ± 4.5</a:t>
                      </a:r>
                      <a:endParaRPr kumimoji="0" lang="en-US" sz="1200" b="0" i="0" u="none" strike="noStrike" cap="none" normalizeH="0" baseline="0">
                        <a:ln>
                          <a:noFill/>
                        </a:ln>
                        <a:solidFill>
                          <a:schemeClr val="tx1"/>
                        </a:solidFill>
                        <a:effectLst/>
                        <a:latin typeface="Times New Roman" pitchFamily="18" charset="0"/>
                        <a:cs typeface="Times New Roman" pitchFamily="18" charset="0"/>
                      </a:endParaRPr>
                    </a:p>
                  </a:txBody>
                  <a:tcPr marL="9525" marR="9525"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25425">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en-GB" sz="1200" b="0" i="0" u="none" strike="noStrike" cap="none" normalizeH="0" baseline="0">
                          <a:ln>
                            <a:noFill/>
                          </a:ln>
                          <a:solidFill>
                            <a:schemeClr val="tx1"/>
                          </a:solidFill>
                          <a:effectLst/>
                          <a:latin typeface="Times New Roman" pitchFamily="18" charset="0"/>
                          <a:cs typeface="Times New Roman" pitchFamily="18" charset="0"/>
                        </a:rPr>
                        <a:t>Protocatechuric acid</a:t>
                      </a:r>
                      <a:endParaRPr kumimoji="0" lang="en-US" sz="1200" b="0" i="0" u="none" strike="noStrike" cap="none" normalizeH="0" baseline="0">
                        <a:ln>
                          <a:noFill/>
                        </a:ln>
                        <a:solidFill>
                          <a:schemeClr val="tx1"/>
                        </a:solidFill>
                        <a:effectLst/>
                        <a:latin typeface="Times New Roman" pitchFamily="18" charset="0"/>
                        <a:cs typeface="Times New Roman" pitchFamily="18" charset="0"/>
                      </a:endParaRPr>
                    </a:p>
                  </a:txBody>
                  <a:tcPr marL="9525" marR="9525"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en-GB" sz="1200" b="0" i="0" u="none" strike="noStrike" cap="none" normalizeH="0" baseline="0">
                          <a:ln>
                            <a:noFill/>
                          </a:ln>
                          <a:solidFill>
                            <a:schemeClr val="tx1"/>
                          </a:solidFill>
                          <a:effectLst/>
                          <a:latin typeface="Times New Roman" pitchFamily="18" charset="0"/>
                          <a:cs typeface="Times New Roman" pitchFamily="18" charset="0"/>
                        </a:rPr>
                        <a:t>-66.44 ± 5.5</a:t>
                      </a:r>
                      <a:endParaRPr kumimoji="0" lang="en-US" sz="1200" b="0" i="0" u="none" strike="noStrike" cap="none" normalizeH="0" baseline="0">
                        <a:ln>
                          <a:noFill/>
                        </a:ln>
                        <a:solidFill>
                          <a:schemeClr val="tx1"/>
                        </a:solidFill>
                        <a:effectLst/>
                        <a:latin typeface="Times New Roman" pitchFamily="18" charset="0"/>
                        <a:cs typeface="Times New Roman" pitchFamily="18" charset="0"/>
                      </a:endParaRPr>
                    </a:p>
                  </a:txBody>
                  <a:tcPr marL="9525" marR="9525"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25425">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en-GB" sz="1200" b="0" i="0" u="none" strike="noStrike" cap="none" normalizeH="0" baseline="0">
                          <a:ln>
                            <a:noFill/>
                          </a:ln>
                          <a:solidFill>
                            <a:schemeClr val="tx1"/>
                          </a:solidFill>
                          <a:effectLst/>
                          <a:latin typeface="Times New Roman" pitchFamily="18" charset="0"/>
                          <a:cs typeface="Times New Roman" pitchFamily="18" charset="0"/>
                        </a:rPr>
                        <a:t>Gentisic acid</a:t>
                      </a:r>
                      <a:endParaRPr kumimoji="0" lang="en-US" sz="1200" b="0" i="0" u="none" strike="noStrike" cap="none" normalizeH="0" baseline="0">
                        <a:ln>
                          <a:noFill/>
                        </a:ln>
                        <a:solidFill>
                          <a:schemeClr val="tx1"/>
                        </a:solidFill>
                        <a:effectLst/>
                        <a:latin typeface="Times New Roman" pitchFamily="18" charset="0"/>
                        <a:cs typeface="Times New Roman" pitchFamily="18" charset="0"/>
                      </a:endParaRPr>
                    </a:p>
                  </a:txBody>
                  <a:tcPr marL="9525" marR="9525"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en-GB" sz="1200" b="0" i="0" u="none" strike="noStrike" cap="none" normalizeH="0" baseline="0">
                          <a:ln>
                            <a:noFill/>
                          </a:ln>
                          <a:solidFill>
                            <a:schemeClr val="tx1"/>
                          </a:solidFill>
                          <a:effectLst/>
                          <a:latin typeface="Times New Roman" pitchFamily="18" charset="0"/>
                          <a:cs typeface="Times New Roman" pitchFamily="18" charset="0"/>
                        </a:rPr>
                        <a:t>-66.42 ± 6.1</a:t>
                      </a:r>
                      <a:endParaRPr kumimoji="0" lang="en-US" sz="1200" b="0" i="0" u="none" strike="noStrike" cap="none" normalizeH="0" baseline="0">
                        <a:ln>
                          <a:noFill/>
                        </a:ln>
                        <a:solidFill>
                          <a:schemeClr val="tx1"/>
                        </a:solidFill>
                        <a:effectLst/>
                        <a:latin typeface="Times New Roman" pitchFamily="18" charset="0"/>
                        <a:cs typeface="Times New Roman" pitchFamily="18" charset="0"/>
                      </a:endParaRPr>
                    </a:p>
                  </a:txBody>
                  <a:tcPr marL="9525" marR="9525"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25425">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en-GB" sz="1200" b="0" i="0" u="none" strike="noStrike" cap="none" normalizeH="0" baseline="0">
                          <a:ln>
                            <a:noFill/>
                          </a:ln>
                          <a:solidFill>
                            <a:schemeClr val="tx1"/>
                          </a:solidFill>
                          <a:effectLst/>
                          <a:latin typeface="Times New Roman" pitchFamily="18" charset="0"/>
                          <a:cs typeface="Times New Roman" pitchFamily="18" charset="0"/>
                        </a:rPr>
                        <a:t>Methylene glutamine</a:t>
                      </a:r>
                      <a:endParaRPr kumimoji="0" lang="en-US" sz="1200" b="0" i="0" u="none" strike="noStrike" cap="none" normalizeH="0" baseline="0">
                        <a:ln>
                          <a:noFill/>
                        </a:ln>
                        <a:solidFill>
                          <a:schemeClr val="tx1"/>
                        </a:solidFill>
                        <a:effectLst/>
                        <a:latin typeface="Times New Roman" pitchFamily="18" charset="0"/>
                        <a:cs typeface="Times New Roman" pitchFamily="18" charset="0"/>
                      </a:endParaRPr>
                    </a:p>
                  </a:txBody>
                  <a:tcPr marL="9525" marR="9525"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en-GB" sz="1200" b="0" i="0" u="none" strike="noStrike" cap="none" normalizeH="0" baseline="0">
                          <a:ln>
                            <a:noFill/>
                          </a:ln>
                          <a:solidFill>
                            <a:schemeClr val="tx1"/>
                          </a:solidFill>
                          <a:effectLst/>
                          <a:latin typeface="Times New Roman" pitchFamily="18" charset="0"/>
                          <a:cs typeface="Times New Roman" pitchFamily="18" charset="0"/>
                        </a:rPr>
                        <a:t>-66.23 ± 4.8</a:t>
                      </a:r>
                      <a:endParaRPr kumimoji="0" lang="en-US" sz="1200" b="0" i="0" u="none" strike="noStrike" cap="none" normalizeH="0" baseline="0">
                        <a:ln>
                          <a:noFill/>
                        </a:ln>
                        <a:solidFill>
                          <a:schemeClr val="tx1"/>
                        </a:solidFill>
                        <a:effectLst/>
                        <a:latin typeface="Times New Roman" pitchFamily="18" charset="0"/>
                        <a:cs typeface="Times New Roman" pitchFamily="18" charset="0"/>
                      </a:endParaRPr>
                    </a:p>
                  </a:txBody>
                  <a:tcPr marL="9525" marR="9525"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25425">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en-GB" sz="1400" b="0" i="0" u="none" strike="noStrike" cap="none" normalizeH="0" baseline="0">
                          <a:ln>
                            <a:noFill/>
                          </a:ln>
                          <a:solidFill>
                            <a:srgbClr val="FF0000"/>
                          </a:solidFill>
                          <a:effectLst/>
                          <a:latin typeface="Times New Roman" pitchFamily="18" charset="0"/>
                          <a:cs typeface="Times New Roman" pitchFamily="18" charset="0"/>
                        </a:rPr>
                        <a:t>Cinnamic acid</a:t>
                      </a:r>
                      <a:endParaRPr kumimoji="0" lang="en-US" sz="1400" b="0" i="0" u="none" strike="noStrike" cap="none" normalizeH="0" baseline="0">
                        <a:ln>
                          <a:noFill/>
                        </a:ln>
                        <a:solidFill>
                          <a:srgbClr val="FF0000"/>
                        </a:solidFill>
                        <a:effectLst/>
                        <a:latin typeface="Times New Roman" pitchFamily="18" charset="0"/>
                        <a:cs typeface="Times New Roman" pitchFamily="18" charset="0"/>
                      </a:endParaRPr>
                    </a:p>
                  </a:txBody>
                  <a:tcPr marL="9525" marR="9525"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en-GB" sz="1400" b="0" i="0" u="none" strike="noStrike" cap="none" normalizeH="0" baseline="0">
                          <a:ln>
                            <a:noFill/>
                          </a:ln>
                          <a:solidFill>
                            <a:srgbClr val="FF0000"/>
                          </a:solidFill>
                          <a:effectLst/>
                          <a:latin typeface="Times New Roman" pitchFamily="18" charset="0"/>
                          <a:cs typeface="Times New Roman" pitchFamily="18" charset="0"/>
                        </a:rPr>
                        <a:t>-66.07 ± 4.7</a:t>
                      </a:r>
                      <a:endParaRPr kumimoji="0" lang="en-US" sz="1400" b="0" i="0" u="none" strike="noStrike" cap="none" normalizeH="0" baseline="0">
                        <a:ln>
                          <a:noFill/>
                        </a:ln>
                        <a:solidFill>
                          <a:srgbClr val="FF0000"/>
                        </a:solidFill>
                        <a:effectLst/>
                        <a:latin typeface="Times New Roman" pitchFamily="18" charset="0"/>
                        <a:cs typeface="Times New Roman" pitchFamily="18" charset="0"/>
                      </a:endParaRPr>
                    </a:p>
                  </a:txBody>
                  <a:tcPr marL="9525" marR="9525"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25425">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en-GB" sz="1200" b="0" i="0" u="none" strike="noStrike" cap="none" normalizeH="0" baseline="0">
                          <a:ln>
                            <a:noFill/>
                          </a:ln>
                          <a:solidFill>
                            <a:schemeClr val="tx1"/>
                          </a:solidFill>
                          <a:effectLst/>
                          <a:latin typeface="Times New Roman" pitchFamily="18" charset="0"/>
                          <a:cs typeface="Times New Roman" pitchFamily="18" charset="0"/>
                        </a:rPr>
                        <a:t>Methionine sulfone</a:t>
                      </a:r>
                      <a:endParaRPr kumimoji="0" lang="en-US" sz="1200" b="0" i="0" u="none" strike="noStrike" cap="none" normalizeH="0" baseline="0">
                        <a:ln>
                          <a:noFill/>
                        </a:ln>
                        <a:solidFill>
                          <a:schemeClr val="tx1"/>
                        </a:solidFill>
                        <a:effectLst/>
                        <a:latin typeface="Times New Roman" pitchFamily="18" charset="0"/>
                        <a:cs typeface="Times New Roman" pitchFamily="18" charset="0"/>
                      </a:endParaRPr>
                    </a:p>
                  </a:txBody>
                  <a:tcPr marL="9525" marR="9525"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en-GB" sz="1200" b="0" i="0" u="none" strike="noStrike" cap="none" normalizeH="0" baseline="0">
                          <a:ln>
                            <a:noFill/>
                          </a:ln>
                          <a:solidFill>
                            <a:schemeClr val="tx1"/>
                          </a:solidFill>
                          <a:effectLst/>
                          <a:latin typeface="Times New Roman" pitchFamily="18" charset="0"/>
                          <a:cs typeface="Times New Roman" pitchFamily="18" charset="0"/>
                        </a:rPr>
                        <a:t>-65.35 ± 5.0</a:t>
                      </a:r>
                      <a:endParaRPr kumimoji="0" lang="en-US" sz="1200" b="0" i="0" u="none" strike="noStrike" cap="none" normalizeH="0" baseline="0">
                        <a:ln>
                          <a:noFill/>
                        </a:ln>
                        <a:solidFill>
                          <a:schemeClr val="tx1"/>
                        </a:solidFill>
                        <a:effectLst/>
                        <a:latin typeface="Times New Roman" pitchFamily="18" charset="0"/>
                        <a:cs typeface="Times New Roman" pitchFamily="18" charset="0"/>
                      </a:endParaRPr>
                    </a:p>
                  </a:txBody>
                  <a:tcPr marL="9525" marR="9525"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225425">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en-GB" sz="1200" b="0" i="0" u="none" strike="noStrike" cap="none" normalizeH="0" baseline="0">
                          <a:ln>
                            <a:noFill/>
                          </a:ln>
                          <a:solidFill>
                            <a:schemeClr val="tx1"/>
                          </a:solidFill>
                          <a:effectLst/>
                          <a:latin typeface="Times New Roman" pitchFamily="18" charset="0"/>
                          <a:cs typeface="Times New Roman" pitchFamily="18" charset="0"/>
                        </a:rPr>
                        <a:t>Alliin</a:t>
                      </a:r>
                      <a:endParaRPr kumimoji="0" lang="en-US" sz="1200" b="0" i="0" u="none" strike="noStrike" cap="none" normalizeH="0" baseline="0">
                        <a:ln>
                          <a:noFill/>
                        </a:ln>
                        <a:solidFill>
                          <a:schemeClr val="tx1"/>
                        </a:solidFill>
                        <a:effectLst/>
                        <a:latin typeface="Times New Roman" pitchFamily="18" charset="0"/>
                        <a:cs typeface="Times New Roman" pitchFamily="18" charset="0"/>
                      </a:endParaRPr>
                    </a:p>
                  </a:txBody>
                  <a:tcPr marL="9525" marR="9525"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en-GB" sz="1200" b="0" i="0" u="none" strike="noStrike" cap="none" normalizeH="0" baseline="0">
                          <a:ln>
                            <a:noFill/>
                          </a:ln>
                          <a:solidFill>
                            <a:schemeClr val="tx1"/>
                          </a:solidFill>
                          <a:effectLst/>
                          <a:latin typeface="Times New Roman" pitchFamily="18" charset="0"/>
                          <a:cs typeface="Times New Roman" pitchFamily="18" charset="0"/>
                        </a:rPr>
                        <a:t>-65.29 ± 2.8</a:t>
                      </a:r>
                      <a:endParaRPr kumimoji="0" lang="en-US" sz="1200" b="0" i="0" u="none" strike="noStrike" cap="none" normalizeH="0" baseline="0">
                        <a:ln>
                          <a:noFill/>
                        </a:ln>
                        <a:solidFill>
                          <a:schemeClr val="tx1"/>
                        </a:solidFill>
                        <a:effectLst/>
                        <a:latin typeface="Times New Roman" pitchFamily="18" charset="0"/>
                        <a:cs typeface="Times New Roman" pitchFamily="18" charset="0"/>
                      </a:endParaRPr>
                    </a:p>
                  </a:txBody>
                  <a:tcPr marL="9525" marR="9525"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225425">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en-GB" sz="1200" b="0" i="0" u="none" strike="noStrike" cap="none" normalizeH="0" baseline="0">
                          <a:ln>
                            <a:noFill/>
                          </a:ln>
                          <a:solidFill>
                            <a:schemeClr val="tx1"/>
                          </a:solidFill>
                          <a:effectLst/>
                          <a:latin typeface="Times New Roman" pitchFamily="18" charset="0"/>
                          <a:cs typeface="Times New Roman" pitchFamily="18" charset="0"/>
                        </a:rPr>
                        <a:t>Phenylpropionic acid</a:t>
                      </a:r>
                      <a:endParaRPr kumimoji="0" lang="en-US" sz="1200" b="0" i="0" u="none" strike="noStrike" cap="none" normalizeH="0" baseline="0">
                        <a:ln>
                          <a:noFill/>
                        </a:ln>
                        <a:solidFill>
                          <a:schemeClr val="tx1"/>
                        </a:solidFill>
                        <a:effectLst/>
                        <a:latin typeface="Times New Roman" pitchFamily="18" charset="0"/>
                        <a:cs typeface="Times New Roman" pitchFamily="18" charset="0"/>
                      </a:endParaRPr>
                    </a:p>
                  </a:txBody>
                  <a:tcPr marL="9525" marR="9525"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en-GB" sz="1200" b="0" i="0" u="none" strike="noStrike" cap="none" normalizeH="0" baseline="0">
                          <a:ln>
                            <a:noFill/>
                          </a:ln>
                          <a:solidFill>
                            <a:schemeClr val="tx1"/>
                          </a:solidFill>
                          <a:effectLst/>
                          <a:latin typeface="Times New Roman" pitchFamily="18" charset="0"/>
                          <a:cs typeface="Times New Roman" pitchFamily="18" charset="0"/>
                        </a:rPr>
                        <a:t>-65.00 ± 5.5</a:t>
                      </a:r>
                      <a:endParaRPr kumimoji="0" lang="en-US" sz="1200" b="0" i="0" u="none" strike="noStrike" cap="none" normalizeH="0" baseline="0">
                        <a:ln>
                          <a:noFill/>
                        </a:ln>
                        <a:solidFill>
                          <a:schemeClr val="tx1"/>
                        </a:solidFill>
                        <a:effectLst/>
                        <a:latin typeface="Times New Roman" pitchFamily="18" charset="0"/>
                        <a:cs typeface="Times New Roman" pitchFamily="18" charset="0"/>
                      </a:endParaRPr>
                    </a:p>
                  </a:txBody>
                  <a:tcPr marL="9525" marR="9525"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225425">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en-GB" sz="1200" b="0" i="0" u="none" strike="noStrike" cap="none" normalizeH="0" baseline="0">
                          <a:ln>
                            <a:noFill/>
                          </a:ln>
                          <a:solidFill>
                            <a:schemeClr val="tx1"/>
                          </a:solidFill>
                          <a:effectLst/>
                          <a:latin typeface="Times New Roman" pitchFamily="18" charset="0"/>
                          <a:cs typeface="Times New Roman" pitchFamily="18" charset="0"/>
                        </a:rPr>
                        <a:t>Anisic acid</a:t>
                      </a:r>
                      <a:endParaRPr kumimoji="0" lang="en-US" sz="1200" b="0" i="0" u="none" strike="noStrike" cap="none" normalizeH="0" baseline="0">
                        <a:ln>
                          <a:noFill/>
                        </a:ln>
                        <a:solidFill>
                          <a:schemeClr val="tx1"/>
                        </a:solidFill>
                        <a:effectLst/>
                        <a:latin typeface="Times New Roman" pitchFamily="18" charset="0"/>
                        <a:cs typeface="Times New Roman" pitchFamily="18" charset="0"/>
                      </a:endParaRPr>
                    </a:p>
                  </a:txBody>
                  <a:tcPr marL="9525" marR="9525"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en-GB" sz="1200" b="0" i="0" u="none" strike="noStrike" cap="none" normalizeH="0" baseline="0">
                          <a:ln>
                            <a:noFill/>
                          </a:ln>
                          <a:solidFill>
                            <a:schemeClr val="tx1"/>
                          </a:solidFill>
                          <a:effectLst/>
                          <a:latin typeface="Times New Roman" pitchFamily="18" charset="0"/>
                          <a:cs typeface="Times New Roman" pitchFamily="18" charset="0"/>
                        </a:rPr>
                        <a:t>-64.50 ± 5.7</a:t>
                      </a:r>
                      <a:endParaRPr kumimoji="0" lang="en-US" sz="1200" b="0" i="0" u="none" strike="noStrike" cap="none" normalizeH="0" baseline="0">
                        <a:ln>
                          <a:noFill/>
                        </a:ln>
                        <a:solidFill>
                          <a:schemeClr val="tx1"/>
                        </a:solidFill>
                        <a:effectLst/>
                        <a:latin typeface="Times New Roman" pitchFamily="18" charset="0"/>
                        <a:cs typeface="Times New Roman" pitchFamily="18" charset="0"/>
                      </a:endParaRPr>
                    </a:p>
                  </a:txBody>
                  <a:tcPr marL="9525" marR="9525"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225425">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en-GB" sz="1200" b="0" i="1" u="none" strike="noStrike" cap="none" normalizeH="0" baseline="0">
                          <a:ln>
                            <a:noFill/>
                          </a:ln>
                          <a:solidFill>
                            <a:schemeClr val="tx1"/>
                          </a:solidFill>
                          <a:effectLst/>
                          <a:latin typeface="Times New Roman" pitchFamily="18" charset="0"/>
                          <a:cs typeface="Times New Roman" pitchFamily="18" charset="0"/>
                        </a:rPr>
                        <a:t>S</a:t>
                      </a:r>
                      <a:r>
                        <a:rPr kumimoji="0" lang="en-GB" sz="1200" b="0" i="0" u="none" strike="noStrike" cap="none" normalizeH="0" baseline="0">
                          <a:ln>
                            <a:noFill/>
                          </a:ln>
                          <a:solidFill>
                            <a:schemeClr val="tx1"/>
                          </a:solidFill>
                          <a:effectLst/>
                          <a:latin typeface="Times New Roman" pitchFamily="18" charset="0"/>
                          <a:cs typeface="Times New Roman" pitchFamily="18" charset="0"/>
                        </a:rPr>
                        <a:t>-Allyl cysteine</a:t>
                      </a:r>
                      <a:endParaRPr kumimoji="0" lang="en-US" sz="1200" b="0" i="0" u="none" strike="noStrike" cap="none" normalizeH="0" baseline="0">
                        <a:ln>
                          <a:noFill/>
                        </a:ln>
                        <a:solidFill>
                          <a:schemeClr val="tx1"/>
                        </a:solidFill>
                        <a:effectLst/>
                        <a:latin typeface="Times New Roman" pitchFamily="18" charset="0"/>
                        <a:cs typeface="Times New Roman" pitchFamily="18" charset="0"/>
                      </a:endParaRPr>
                    </a:p>
                  </a:txBody>
                  <a:tcPr marL="9525" marR="9525"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en-GB" sz="1200" b="0" i="0" u="none" strike="noStrike" cap="none" normalizeH="0" baseline="0">
                          <a:ln>
                            <a:noFill/>
                          </a:ln>
                          <a:solidFill>
                            <a:schemeClr val="tx1"/>
                          </a:solidFill>
                          <a:effectLst/>
                          <a:latin typeface="Times New Roman" pitchFamily="18" charset="0"/>
                          <a:cs typeface="Times New Roman" pitchFamily="18" charset="0"/>
                        </a:rPr>
                        <a:t>-64.15 ± 5.4</a:t>
                      </a:r>
                      <a:endParaRPr kumimoji="0" lang="en-US" sz="1200" b="0" i="0" u="none" strike="noStrike" cap="none" normalizeH="0" baseline="0">
                        <a:ln>
                          <a:noFill/>
                        </a:ln>
                        <a:solidFill>
                          <a:schemeClr val="tx1"/>
                        </a:solidFill>
                        <a:effectLst/>
                        <a:latin typeface="Times New Roman" pitchFamily="18" charset="0"/>
                        <a:cs typeface="Times New Roman" pitchFamily="18" charset="0"/>
                      </a:endParaRPr>
                    </a:p>
                  </a:txBody>
                  <a:tcPr marL="9525" marR="9525"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225425">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en-GB" sz="1200" b="0" i="0" u="none" strike="noStrike" cap="none" normalizeH="0" baseline="0">
                          <a:ln>
                            <a:noFill/>
                          </a:ln>
                          <a:solidFill>
                            <a:schemeClr val="tx1"/>
                          </a:solidFill>
                          <a:effectLst/>
                          <a:latin typeface="Times New Roman" pitchFamily="18" charset="0"/>
                          <a:cs typeface="Times New Roman" pitchFamily="18" charset="0"/>
                        </a:rPr>
                        <a:t>Caprylic acid</a:t>
                      </a:r>
                      <a:endParaRPr kumimoji="0" lang="en-US" sz="1200" b="0" i="0" u="none" strike="noStrike" cap="none" normalizeH="0" baseline="0">
                        <a:ln>
                          <a:noFill/>
                        </a:ln>
                        <a:solidFill>
                          <a:schemeClr val="tx1"/>
                        </a:solidFill>
                        <a:effectLst/>
                        <a:latin typeface="Times New Roman" pitchFamily="18" charset="0"/>
                        <a:cs typeface="Times New Roman" pitchFamily="18" charset="0"/>
                      </a:endParaRPr>
                    </a:p>
                  </a:txBody>
                  <a:tcPr marL="9525" marR="9525"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en-GB" sz="1200" b="0" i="0" u="none" strike="noStrike" cap="none" normalizeH="0" baseline="0">
                          <a:ln>
                            <a:noFill/>
                          </a:ln>
                          <a:solidFill>
                            <a:schemeClr val="tx1"/>
                          </a:solidFill>
                          <a:effectLst/>
                          <a:latin typeface="Times New Roman" pitchFamily="18" charset="0"/>
                          <a:cs typeface="Times New Roman" pitchFamily="18" charset="0"/>
                        </a:rPr>
                        <a:t>-63.63 ± 4.2</a:t>
                      </a:r>
                      <a:endParaRPr kumimoji="0" lang="en-US" sz="1200" b="0" i="0" u="none" strike="noStrike" cap="none" normalizeH="0" baseline="0">
                        <a:ln>
                          <a:noFill/>
                        </a:ln>
                        <a:solidFill>
                          <a:schemeClr val="tx1"/>
                        </a:solidFill>
                        <a:effectLst/>
                        <a:latin typeface="Times New Roman" pitchFamily="18" charset="0"/>
                        <a:cs typeface="Times New Roman" pitchFamily="18" charset="0"/>
                      </a:endParaRPr>
                    </a:p>
                  </a:txBody>
                  <a:tcPr marL="9525" marR="9525"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r h="225425">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en-GB" sz="1400" b="0" i="0" u="none" strike="noStrike" cap="none" normalizeH="0" baseline="0">
                          <a:ln>
                            <a:noFill/>
                          </a:ln>
                          <a:solidFill>
                            <a:srgbClr val="FF0000"/>
                          </a:solidFill>
                          <a:effectLst/>
                          <a:latin typeface="Times New Roman" pitchFamily="18" charset="0"/>
                          <a:cs typeface="Times New Roman" pitchFamily="18" charset="0"/>
                        </a:rPr>
                        <a:t>Salicylic acid</a:t>
                      </a:r>
                      <a:endParaRPr kumimoji="0" lang="en-US" sz="1400" b="0" i="0" u="none" strike="noStrike" cap="none" normalizeH="0" baseline="0">
                        <a:ln>
                          <a:noFill/>
                        </a:ln>
                        <a:solidFill>
                          <a:srgbClr val="FF0000"/>
                        </a:solidFill>
                        <a:effectLst/>
                        <a:latin typeface="Times New Roman" pitchFamily="18" charset="0"/>
                        <a:cs typeface="Times New Roman" pitchFamily="18" charset="0"/>
                      </a:endParaRPr>
                    </a:p>
                  </a:txBody>
                  <a:tcPr marL="9525" marR="9525"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en-GB" sz="1400" b="0" i="0" u="none" strike="noStrike" cap="none" normalizeH="0" baseline="0">
                          <a:ln>
                            <a:noFill/>
                          </a:ln>
                          <a:solidFill>
                            <a:srgbClr val="FF0000"/>
                          </a:solidFill>
                          <a:effectLst/>
                          <a:latin typeface="Times New Roman" pitchFamily="18" charset="0"/>
                          <a:cs typeface="Times New Roman" pitchFamily="18" charset="0"/>
                        </a:rPr>
                        <a:t>-60.62 ± 4.8</a:t>
                      </a:r>
                      <a:endParaRPr kumimoji="0" lang="en-US" sz="1400" b="0" i="0" u="none" strike="noStrike" cap="none" normalizeH="0" baseline="0">
                        <a:ln>
                          <a:noFill/>
                        </a:ln>
                        <a:solidFill>
                          <a:srgbClr val="FF0000"/>
                        </a:solidFill>
                        <a:effectLst/>
                        <a:latin typeface="Times New Roman" pitchFamily="18" charset="0"/>
                        <a:cs typeface="Times New Roman" pitchFamily="18" charset="0"/>
                      </a:endParaRPr>
                    </a:p>
                  </a:txBody>
                  <a:tcPr marL="9525" marR="9525"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2"/>
                  </a:ext>
                </a:extLst>
              </a:tr>
              <a:tr h="225425">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en-GB" sz="1200" b="0" i="0" u="none" strike="noStrike" cap="none" normalizeH="0" baseline="0">
                          <a:ln>
                            <a:noFill/>
                          </a:ln>
                          <a:solidFill>
                            <a:schemeClr val="tx1"/>
                          </a:solidFill>
                          <a:effectLst/>
                          <a:latin typeface="Times New Roman" pitchFamily="18" charset="0"/>
                          <a:cs typeface="Times New Roman" pitchFamily="18" charset="0"/>
                        </a:rPr>
                        <a:t>Tartaric acid</a:t>
                      </a:r>
                      <a:endParaRPr kumimoji="0" lang="en-US" sz="1200" b="0" i="0" u="none" strike="noStrike" cap="none" normalizeH="0" baseline="0">
                        <a:ln>
                          <a:noFill/>
                        </a:ln>
                        <a:solidFill>
                          <a:schemeClr val="tx1"/>
                        </a:solidFill>
                        <a:effectLst/>
                        <a:latin typeface="Times New Roman" pitchFamily="18" charset="0"/>
                        <a:cs typeface="Times New Roman" pitchFamily="18" charset="0"/>
                      </a:endParaRPr>
                    </a:p>
                  </a:txBody>
                  <a:tcPr marL="9525" marR="9525"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en-GB" sz="1200" b="0" i="0" u="none" strike="noStrike" cap="none" normalizeH="0" baseline="0">
                          <a:ln>
                            <a:noFill/>
                          </a:ln>
                          <a:solidFill>
                            <a:schemeClr val="tx1"/>
                          </a:solidFill>
                          <a:effectLst/>
                          <a:latin typeface="Times New Roman" pitchFamily="18" charset="0"/>
                          <a:cs typeface="Times New Roman" pitchFamily="18" charset="0"/>
                        </a:rPr>
                        <a:t>-60.60 ± 4.5</a:t>
                      </a:r>
                      <a:endParaRPr kumimoji="0" lang="en-US" sz="1200" b="0" i="0" u="none" strike="noStrike" cap="none" normalizeH="0" baseline="0">
                        <a:ln>
                          <a:noFill/>
                        </a:ln>
                        <a:solidFill>
                          <a:schemeClr val="tx1"/>
                        </a:solidFill>
                        <a:effectLst/>
                        <a:latin typeface="Times New Roman" pitchFamily="18" charset="0"/>
                        <a:cs typeface="Times New Roman" pitchFamily="18" charset="0"/>
                      </a:endParaRPr>
                    </a:p>
                  </a:txBody>
                  <a:tcPr marL="9525" marR="9525"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3"/>
                  </a:ext>
                </a:extLst>
              </a:tr>
              <a:tr h="225425">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en-GB" sz="1200" b="0" i="0" u="none" strike="noStrike" cap="none" normalizeH="0" baseline="0">
                          <a:ln>
                            <a:noFill/>
                          </a:ln>
                          <a:solidFill>
                            <a:schemeClr val="tx1"/>
                          </a:solidFill>
                          <a:effectLst/>
                          <a:latin typeface="Times New Roman" pitchFamily="18" charset="0"/>
                          <a:cs typeface="Times New Roman" pitchFamily="18" charset="0"/>
                        </a:rPr>
                        <a:t>Mevalonic acid</a:t>
                      </a:r>
                      <a:endParaRPr kumimoji="0" lang="en-US" sz="1200" b="0" i="0" u="none" strike="noStrike" cap="none" normalizeH="0" baseline="0">
                        <a:ln>
                          <a:noFill/>
                        </a:ln>
                        <a:solidFill>
                          <a:schemeClr val="tx1"/>
                        </a:solidFill>
                        <a:effectLst/>
                        <a:latin typeface="Times New Roman" pitchFamily="18" charset="0"/>
                        <a:cs typeface="Times New Roman" pitchFamily="18" charset="0"/>
                      </a:endParaRPr>
                    </a:p>
                  </a:txBody>
                  <a:tcPr marL="9525" marR="9525"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en-GB" sz="1200" b="0" i="0" u="none" strike="noStrike" cap="none" normalizeH="0" baseline="0">
                          <a:ln>
                            <a:noFill/>
                          </a:ln>
                          <a:solidFill>
                            <a:schemeClr val="tx1"/>
                          </a:solidFill>
                          <a:effectLst/>
                          <a:latin typeface="Times New Roman" pitchFamily="18" charset="0"/>
                          <a:cs typeface="Times New Roman" pitchFamily="18" charset="0"/>
                        </a:rPr>
                        <a:t>-60.10 ± 3.7</a:t>
                      </a:r>
                      <a:endParaRPr kumimoji="0" lang="en-US" sz="1200" b="0" i="0" u="none" strike="noStrike" cap="none" normalizeH="0" baseline="0">
                        <a:ln>
                          <a:noFill/>
                        </a:ln>
                        <a:solidFill>
                          <a:schemeClr val="tx1"/>
                        </a:solidFill>
                        <a:effectLst/>
                        <a:latin typeface="Times New Roman" pitchFamily="18" charset="0"/>
                        <a:cs typeface="Times New Roman" pitchFamily="18" charset="0"/>
                      </a:endParaRPr>
                    </a:p>
                  </a:txBody>
                  <a:tcPr marL="9525" marR="9525"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4"/>
                  </a:ext>
                </a:extLst>
              </a:tr>
              <a:tr h="225425">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en-GB" sz="1200" b="0" i="0" u="none" strike="noStrike" cap="none" normalizeH="0" baseline="0">
                          <a:ln>
                            <a:noFill/>
                          </a:ln>
                          <a:solidFill>
                            <a:schemeClr val="tx1"/>
                          </a:solidFill>
                          <a:effectLst/>
                          <a:latin typeface="Times New Roman" pitchFamily="18" charset="0"/>
                          <a:cs typeface="Times New Roman" pitchFamily="18" charset="0"/>
                        </a:rPr>
                        <a:t>Phenylacetic acid</a:t>
                      </a:r>
                      <a:endParaRPr kumimoji="0" lang="en-US" sz="1200" b="0" i="0" u="none" strike="noStrike" cap="none" normalizeH="0" baseline="0">
                        <a:ln>
                          <a:noFill/>
                        </a:ln>
                        <a:solidFill>
                          <a:schemeClr val="tx1"/>
                        </a:solidFill>
                        <a:effectLst/>
                        <a:latin typeface="Times New Roman" pitchFamily="18" charset="0"/>
                        <a:cs typeface="Times New Roman" pitchFamily="18" charset="0"/>
                      </a:endParaRPr>
                    </a:p>
                  </a:txBody>
                  <a:tcPr marL="9525" marR="9525"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en-GB" sz="1200" b="0" i="0" u="none" strike="noStrike" cap="none" normalizeH="0" baseline="0">
                          <a:ln>
                            <a:noFill/>
                          </a:ln>
                          <a:solidFill>
                            <a:schemeClr val="tx1"/>
                          </a:solidFill>
                          <a:effectLst/>
                          <a:latin typeface="Times New Roman" pitchFamily="18" charset="0"/>
                          <a:cs typeface="Times New Roman" pitchFamily="18" charset="0"/>
                        </a:rPr>
                        <a:t>-59.49 ± 4.5</a:t>
                      </a:r>
                      <a:endParaRPr kumimoji="0" lang="en-US" sz="1200" b="0" i="0" u="none" strike="noStrike" cap="none" normalizeH="0" baseline="0">
                        <a:ln>
                          <a:noFill/>
                        </a:ln>
                        <a:solidFill>
                          <a:schemeClr val="tx1"/>
                        </a:solidFill>
                        <a:effectLst/>
                        <a:latin typeface="Times New Roman" pitchFamily="18" charset="0"/>
                        <a:cs typeface="Times New Roman" pitchFamily="18" charset="0"/>
                      </a:endParaRPr>
                    </a:p>
                  </a:txBody>
                  <a:tcPr marL="9525" marR="9525"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5"/>
                  </a:ext>
                </a:extLst>
              </a:tr>
              <a:tr h="225425">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en-GB" sz="1200" b="0" i="0" u="none" strike="noStrike" cap="none" normalizeH="0" baseline="0">
                          <a:ln>
                            <a:noFill/>
                          </a:ln>
                          <a:solidFill>
                            <a:schemeClr val="tx1"/>
                          </a:solidFill>
                          <a:effectLst/>
                          <a:latin typeface="Times New Roman" pitchFamily="18" charset="0"/>
                          <a:cs typeface="Times New Roman" pitchFamily="18" charset="0"/>
                        </a:rPr>
                        <a:t>Cycloalliin</a:t>
                      </a:r>
                      <a:endParaRPr kumimoji="0" lang="en-US" sz="1200" b="0" i="0" u="none" strike="noStrike" cap="none" normalizeH="0" baseline="0">
                        <a:ln>
                          <a:noFill/>
                        </a:ln>
                        <a:solidFill>
                          <a:schemeClr val="tx1"/>
                        </a:solidFill>
                        <a:effectLst/>
                        <a:latin typeface="Times New Roman" pitchFamily="18" charset="0"/>
                        <a:cs typeface="Times New Roman" pitchFamily="18" charset="0"/>
                      </a:endParaRPr>
                    </a:p>
                  </a:txBody>
                  <a:tcPr marL="9525" marR="9525"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en-GB" sz="1200" b="0" i="0" u="none" strike="noStrike" cap="none" normalizeH="0" baseline="0">
                          <a:ln>
                            <a:noFill/>
                          </a:ln>
                          <a:solidFill>
                            <a:schemeClr val="tx1"/>
                          </a:solidFill>
                          <a:effectLst/>
                          <a:latin typeface="Times New Roman" pitchFamily="18" charset="0"/>
                          <a:cs typeface="Times New Roman" pitchFamily="18" charset="0"/>
                        </a:rPr>
                        <a:t>-59.43 ± 3.7</a:t>
                      </a:r>
                      <a:endParaRPr kumimoji="0" lang="en-US" sz="1200" b="0" i="0" u="none" strike="noStrike" cap="none" normalizeH="0" baseline="0">
                        <a:ln>
                          <a:noFill/>
                        </a:ln>
                        <a:solidFill>
                          <a:schemeClr val="tx1"/>
                        </a:solidFill>
                        <a:effectLst/>
                        <a:latin typeface="Times New Roman" pitchFamily="18" charset="0"/>
                        <a:cs typeface="Times New Roman" pitchFamily="18" charset="0"/>
                      </a:endParaRPr>
                    </a:p>
                  </a:txBody>
                  <a:tcPr marL="9525" marR="9525"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6"/>
                  </a:ext>
                </a:extLst>
              </a:tr>
              <a:tr h="225425">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en-GB" sz="1200" b="0" i="0" u="none" strike="noStrike" cap="none" normalizeH="0" baseline="0">
                          <a:ln>
                            <a:noFill/>
                          </a:ln>
                          <a:solidFill>
                            <a:schemeClr val="tx1"/>
                          </a:solidFill>
                          <a:effectLst/>
                          <a:latin typeface="Times New Roman" pitchFamily="18" charset="0"/>
                          <a:cs typeface="Times New Roman" pitchFamily="18" charset="0"/>
                        </a:rPr>
                        <a:t>Malic acid</a:t>
                      </a:r>
                      <a:endParaRPr kumimoji="0" lang="en-US" sz="1200" b="0" i="0" u="none" strike="noStrike" cap="none" normalizeH="0" baseline="0">
                        <a:ln>
                          <a:noFill/>
                        </a:ln>
                        <a:solidFill>
                          <a:schemeClr val="tx1"/>
                        </a:solidFill>
                        <a:effectLst/>
                        <a:latin typeface="Times New Roman" pitchFamily="18" charset="0"/>
                        <a:cs typeface="Times New Roman" pitchFamily="18" charset="0"/>
                      </a:endParaRPr>
                    </a:p>
                  </a:txBody>
                  <a:tcPr marL="9525" marR="9525"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en-GB" sz="1200" b="0" i="0" u="none" strike="noStrike" cap="none" normalizeH="0" baseline="0">
                          <a:ln>
                            <a:noFill/>
                          </a:ln>
                          <a:solidFill>
                            <a:schemeClr val="tx1"/>
                          </a:solidFill>
                          <a:effectLst/>
                          <a:latin typeface="Times New Roman" pitchFamily="18" charset="0"/>
                          <a:cs typeface="Times New Roman" pitchFamily="18" charset="0"/>
                        </a:rPr>
                        <a:t>-58.69 ± 4.0</a:t>
                      </a:r>
                      <a:endParaRPr kumimoji="0" lang="en-US" sz="1200" b="0" i="0" u="none" strike="noStrike" cap="none" normalizeH="0" baseline="0">
                        <a:ln>
                          <a:noFill/>
                        </a:ln>
                        <a:solidFill>
                          <a:schemeClr val="tx1"/>
                        </a:solidFill>
                        <a:effectLst/>
                        <a:latin typeface="Times New Roman" pitchFamily="18" charset="0"/>
                        <a:cs typeface="Times New Roman" pitchFamily="18" charset="0"/>
                      </a:endParaRPr>
                    </a:p>
                  </a:txBody>
                  <a:tcPr marL="9525" marR="9525"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7"/>
                  </a:ext>
                </a:extLst>
              </a:tr>
              <a:tr h="225425">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en-GB" sz="1200" b="0" i="0" u="none" strike="noStrike" cap="none" normalizeH="0" baseline="0">
                          <a:ln>
                            <a:noFill/>
                          </a:ln>
                          <a:solidFill>
                            <a:schemeClr val="tx1"/>
                          </a:solidFill>
                          <a:effectLst/>
                          <a:latin typeface="Times New Roman" pitchFamily="18" charset="0"/>
                          <a:cs typeface="Times New Roman" pitchFamily="18" charset="0"/>
                        </a:rPr>
                        <a:t>Ornithine</a:t>
                      </a:r>
                      <a:endParaRPr kumimoji="0" lang="en-US" sz="1200" b="0" i="0" u="none" strike="noStrike" cap="none" normalizeH="0" baseline="0">
                        <a:ln>
                          <a:noFill/>
                        </a:ln>
                        <a:solidFill>
                          <a:schemeClr val="tx1"/>
                        </a:solidFill>
                        <a:effectLst/>
                        <a:latin typeface="Times New Roman" pitchFamily="18" charset="0"/>
                        <a:cs typeface="Times New Roman" pitchFamily="18" charset="0"/>
                      </a:endParaRPr>
                    </a:p>
                  </a:txBody>
                  <a:tcPr marL="9525" marR="9525"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en-GB" sz="1200" b="0" i="0" u="none" strike="noStrike" cap="none" normalizeH="0" baseline="0">
                          <a:ln>
                            <a:noFill/>
                          </a:ln>
                          <a:solidFill>
                            <a:schemeClr val="tx1"/>
                          </a:solidFill>
                          <a:effectLst/>
                          <a:latin typeface="Times New Roman" pitchFamily="18" charset="0"/>
                          <a:cs typeface="Times New Roman" pitchFamily="18" charset="0"/>
                        </a:rPr>
                        <a:t>-57.62 ± 3.9</a:t>
                      </a:r>
                      <a:endParaRPr kumimoji="0" lang="en-US" sz="1200" b="0" i="0" u="none" strike="noStrike" cap="none" normalizeH="0" baseline="0">
                        <a:ln>
                          <a:noFill/>
                        </a:ln>
                        <a:solidFill>
                          <a:schemeClr val="tx1"/>
                        </a:solidFill>
                        <a:effectLst/>
                        <a:latin typeface="Times New Roman" pitchFamily="18" charset="0"/>
                        <a:cs typeface="Times New Roman" pitchFamily="18" charset="0"/>
                      </a:endParaRPr>
                    </a:p>
                  </a:txBody>
                  <a:tcPr marL="9525" marR="9525"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8"/>
                  </a:ext>
                </a:extLst>
              </a:tr>
              <a:tr h="225425">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en-GB" sz="1200" b="0" i="0" u="none" strike="noStrike" cap="none" normalizeH="0" baseline="0">
                          <a:ln>
                            <a:noFill/>
                          </a:ln>
                          <a:solidFill>
                            <a:schemeClr val="tx1"/>
                          </a:solidFill>
                          <a:effectLst/>
                          <a:latin typeface="Times New Roman" pitchFamily="18" charset="0"/>
                          <a:cs typeface="Times New Roman" pitchFamily="18" charset="0"/>
                        </a:rPr>
                        <a:t>Benzoic acid</a:t>
                      </a:r>
                      <a:endParaRPr kumimoji="0" lang="en-US" sz="1200" b="0" i="0" u="none" strike="noStrike" cap="none" normalizeH="0" baseline="0">
                        <a:ln>
                          <a:noFill/>
                        </a:ln>
                        <a:solidFill>
                          <a:schemeClr val="tx1"/>
                        </a:solidFill>
                        <a:effectLst/>
                        <a:latin typeface="Times New Roman" pitchFamily="18" charset="0"/>
                        <a:cs typeface="Times New Roman" pitchFamily="18" charset="0"/>
                      </a:endParaRPr>
                    </a:p>
                  </a:txBody>
                  <a:tcPr marL="9525" marR="9525"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en-GB" sz="1200" b="0" i="0" u="none" strike="noStrike" cap="none" normalizeH="0" baseline="0">
                          <a:ln>
                            <a:noFill/>
                          </a:ln>
                          <a:solidFill>
                            <a:schemeClr val="tx1"/>
                          </a:solidFill>
                          <a:effectLst/>
                          <a:latin typeface="Times New Roman" pitchFamily="18" charset="0"/>
                          <a:cs typeface="Times New Roman" pitchFamily="18" charset="0"/>
                        </a:rPr>
                        <a:t>-57.08 ± 5.6</a:t>
                      </a:r>
                      <a:endParaRPr kumimoji="0" lang="en-US" sz="1200" b="0" i="0" u="none" strike="noStrike" cap="none" normalizeH="0" baseline="0">
                        <a:ln>
                          <a:noFill/>
                        </a:ln>
                        <a:solidFill>
                          <a:schemeClr val="tx1"/>
                        </a:solidFill>
                        <a:effectLst/>
                        <a:latin typeface="Times New Roman" pitchFamily="18" charset="0"/>
                        <a:cs typeface="Times New Roman" pitchFamily="18" charset="0"/>
                      </a:endParaRPr>
                    </a:p>
                  </a:txBody>
                  <a:tcPr marL="9525" marR="9525"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9"/>
                  </a:ext>
                </a:extLst>
              </a:tr>
            </a:tbl>
          </a:graphicData>
        </a:graphic>
      </p:graphicFrame>
      <p:graphicFrame>
        <p:nvGraphicFramePr>
          <p:cNvPr id="5" name="Table 4"/>
          <p:cNvGraphicFramePr>
            <a:graphicFrameLocks noGrp="1"/>
          </p:cNvGraphicFramePr>
          <p:nvPr/>
        </p:nvGraphicFramePr>
        <p:xfrm>
          <a:off x="4429125" y="571500"/>
          <a:ext cx="3643313" cy="4929513"/>
        </p:xfrm>
        <a:graphic>
          <a:graphicData uri="http://schemas.openxmlformats.org/drawingml/2006/table">
            <a:tbl>
              <a:tblPr/>
              <a:tblGrid>
                <a:gridCol w="2066925">
                  <a:extLst>
                    <a:ext uri="{9D8B030D-6E8A-4147-A177-3AD203B41FA5}">
                      <a16:colId xmlns:a16="http://schemas.microsoft.com/office/drawing/2014/main" val="20000"/>
                    </a:ext>
                  </a:extLst>
                </a:gridCol>
                <a:gridCol w="1576388">
                  <a:extLst>
                    <a:ext uri="{9D8B030D-6E8A-4147-A177-3AD203B41FA5}">
                      <a16:colId xmlns:a16="http://schemas.microsoft.com/office/drawing/2014/main" val="20001"/>
                    </a:ext>
                  </a:extLst>
                </a:gridCol>
              </a:tblGrid>
              <a:tr h="642938">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en-GB" sz="1000" b="1" i="0" u="none" strike="noStrike" cap="none" normalizeH="0" baseline="0">
                          <a:ln>
                            <a:noFill/>
                          </a:ln>
                          <a:solidFill>
                            <a:schemeClr val="tx1"/>
                          </a:solidFill>
                          <a:effectLst/>
                          <a:latin typeface="Times New Roman" pitchFamily="18" charset="0"/>
                          <a:cs typeface="Times New Roman" pitchFamily="18" charset="0"/>
                        </a:rPr>
                        <a:t>IHD compounds</a:t>
                      </a:r>
                      <a:endParaRPr kumimoji="0" lang="en-US" sz="1200" b="0" i="0" u="none" strike="noStrike" cap="none" normalizeH="0" baseline="0">
                        <a:ln>
                          <a:noFill/>
                        </a:ln>
                        <a:solidFill>
                          <a:schemeClr val="tx1"/>
                        </a:solidFill>
                        <a:effectLst/>
                        <a:latin typeface="Times New Roman" pitchFamily="18" charset="0"/>
                        <a:cs typeface="Times New Roman" pitchFamily="18" charset="0"/>
                      </a:endParaRPr>
                    </a:p>
                  </a:txBody>
                  <a:tcPr marL="9525" marR="9525"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en-GB" sz="1000" b="1" i="0" u="none" strike="noStrike" cap="none" normalizeH="0" baseline="0">
                          <a:ln>
                            <a:noFill/>
                          </a:ln>
                          <a:solidFill>
                            <a:schemeClr val="tx1"/>
                          </a:solidFill>
                          <a:effectLst/>
                          <a:latin typeface="Times New Roman" pitchFamily="18" charset="0"/>
                          <a:cs typeface="Times New Roman" pitchFamily="18" charset="0"/>
                        </a:rPr>
                        <a:t>Average MVD</a:t>
                      </a:r>
                      <a:br>
                        <a:rPr kumimoji="0" lang="en-GB" sz="1000" b="1" i="0" u="none" strike="noStrike" cap="none" normalizeH="0" baseline="0">
                          <a:ln>
                            <a:noFill/>
                          </a:ln>
                          <a:solidFill>
                            <a:schemeClr val="tx1"/>
                          </a:solidFill>
                          <a:effectLst/>
                          <a:latin typeface="Times New Roman" pitchFamily="18" charset="0"/>
                          <a:cs typeface="Times New Roman" pitchFamily="18" charset="0"/>
                        </a:rPr>
                      </a:br>
                      <a:r>
                        <a:rPr kumimoji="0" lang="en-GB" sz="1000" b="1" i="0" u="none" strike="noStrike" cap="none" normalizeH="0" baseline="0">
                          <a:ln>
                            <a:noFill/>
                          </a:ln>
                          <a:solidFill>
                            <a:schemeClr val="tx1"/>
                          </a:solidFill>
                          <a:effectLst/>
                          <a:latin typeface="Times New Roman" pitchFamily="18" charset="0"/>
                          <a:cs typeface="Times New Roman" pitchFamily="18" charset="0"/>
                        </a:rPr>
                        <a:t>score</a:t>
                      </a:r>
                      <a:endParaRPr kumimoji="0" lang="en-US" sz="1200" b="0" i="0" u="none" strike="noStrike" cap="none" normalizeH="0" baseline="0">
                        <a:ln>
                          <a:noFill/>
                        </a:ln>
                        <a:solidFill>
                          <a:schemeClr val="tx1"/>
                        </a:solidFill>
                        <a:effectLst/>
                        <a:latin typeface="Times New Roman" pitchFamily="18" charset="0"/>
                        <a:cs typeface="Times New Roman" pitchFamily="18" charset="0"/>
                      </a:endParaRPr>
                    </a:p>
                    <a:p>
                      <a:pPr marL="0" marR="0" lvl="0" indent="0" algn="ctr" defTabSz="914400" rtl="0" eaLnBrk="1" fontAlgn="base" latinLnBrk="0" hangingPunct="1">
                        <a:lnSpc>
                          <a:spcPct val="115000"/>
                        </a:lnSpc>
                        <a:spcBef>
                          <a:spcPct val="0"/>
                        </a:spcBef>
                        <a:spcAft>
                          <a:spcPct val="0"/>
                        </a:spcAft>
                        <a:buClrTx/>
                        <a:buSzTx/>
                        <a:buFontTx/>
                        <a:buNone/>
                        <a:tabLst/>
                      </a:pPr>
                      <a:r>
                        <a:rPr kumimoji="0" lang="en-GB" sz="1000" b="1" i="0" u="none" strike="noStrike" cap="none" normalizeH="0" baseline="0">
                          <a:ln>
                            <a:noFill/>
                          </a:ln>
                          <a:solidFill>
                            <a:schemeClr val="tx1"/>
                          </a:solidFill>
                          <a:effectLst/>
                          <a:latin typeface="Times New Roman" pitchFamily="18" charset="0"/>
                          <a:cs typeface="Times New Roman" pitchFamily="18" charset="0"/>
                        </a:rPr>
                        <a:t>(kcal/mol)</a:t>
                      </a:r>
                      <a:endParaRPr kumimoji="0" lang="en-US" sz="1200" b="0" i="0" u="none" strike="noStrike" cap="none" normalizeH="0" baseline="0">
                        <a:ln>
                          <a:noFill/>
                        </a:ln>
                        <a:solidFill>
                          <a:schemeClr val="tx1"/>
                        </a:solidFill>
                        <a:effectLst/>
                        <a:latin typeface="Times New Roman" pitchFamily="18" charset="0"/>
                        <a:cs typeface="Times New Roman" pitchFamily="18" charset="0"/>
                      </a:endParaRPr>
                    </a:p>
                  </a:txBody>
                  <a:tcPr marL="9525" marR="9525"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27013">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en-GB" sz="1200" b="0" i="0" u="none" strike="noStrike" cap="none" normalizeH="0" baseline="0">
                          <a:ln>
                            <a:noFill/>
                          </a:ln>
                          <a:solidFill>
                            <a:schemeClr val="tx1"/>
                          </a:solidFill>
                          <a:effectLst/>
                          <a:latin typeface="Times New Roman" pitchFamily="18" charset="0"/>
                          <a:cs typeface="Times New Roman" pitchFamily="18" charset="0"/>
                        </a:rPr>
                        <a:t>Seleno methionine</a:t>
                      </a:r>
                      <a:endParaRPr kumimoji="0" lang="en-US" sz="1200" b="0" i="0" u="none" strike="noStrike" cap="none" normalizeH="0" baseline="0">
                        <a:ln>
                          <a:noFill/>
                        </a:ln>
                        <a:solidFill>
                          <a:schemeClr val="tx1"/>
                        </a:solidFill>
                        <a:effectLst/>
                        <a:latin typeface="Times New Roman" pitchFamily="18" charset="0"/>
                        <a:cs typeface="Times New Roman" pitchFamily="18" charset="0"/>
                      </a:endParaRPr>
                    </a:p>
                  </a:txBody>
                  <a:tcPr marL="9525" marR="9525"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en-GB" sz="1200" b="0" i="0" u="none" strike="noStrike" cap="none" normalizeH="0" baseline="0">
                          <a:ln>
                            <a:noFill/>
                          </a:ln>
                          <a:solidFill>
                            <a:schemeClr val="tx1"/>
                          </a:solidFill>
                          <a:effectLst/>
                          <a:latin typeface="Times New Roman" pitchFamily="18" charset="0"/>
                          <a:cs typeface="Times New Roman" pitchFamily="18" charset="0"/>
                        </a:rPr>
                        <a:t>-57.06 ± 3.3</a:t>
                      </a:r>
                      <a:endParaRPr kumimoji="0" lang="en-US" sz="1200" b="0" i="0" u="none" strike="noStrike" cap="none" normalizeH="0" baseline="0">
                        <a:ln>
                          <a:noFill/>
                        </a:ln>
                        <a:solidFill>
                          <a:schemeClr val="tx1"/>
                        </a:solidFill>
                        <a:effectLst/>
                        <a:latin typeface="Times New Roman" pitchFamily="18" charset="0"/>
                        <a:cs typeface="Times New Roman" pitchFamily="18" charset="0"/>
                      </a:endParaRPr>
                    </a:p>
                  </a:txBody>
                  <a:tcPr marL="9525" marR="9525"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44500">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en-GB" sz="1200" b="0" i="1" u="none" strike="noStrike" cap="none" normalizeH="0" baseline="0">
                          <a:ln>
                            <a:noFill/>
                          </a:ln>
                          <a:solidFill>
                            <a:schemeClr val="tx1"/>
                          </a:solidFill>
                          <a:effectLst/>
                          <a:latin typeface="Times New Roman" pitchFamily="18" charset="0"/>
                          <a:cs typeface="Times New Roman" pitchFamily="18" charset="0"/>
                        </a:rPr>
                        <a:t>S</a:t>
                      </a:r>
                      <a:r>
                        <a:rPr kumimoji="0" lang="en-GB" sz="1200" b="0" i="0" u="none" strike="noStrike" cap="none" normalizeH="0" baseline="0">
                          <a:ln>
                            <a:noFill/>
                          </a:ln>
                          <a:solidFill>
                            <a:schemeClr val="tx1"/>
                          </a:solidFill>
                          <a:effectLst/>
                          <a:latin typeface="Times New Roman" pitchFamily="18" charset="0"/>
                          <a:cs typeface="Times New Roman" pitchFamily="18" charset="0"/>
                        </a:rPr>
                        <a:t>-Methylcysteine </a:t>
                      </a:r>
                      <a:br>
                        <a:rPr kumimoji="0" lang="en-GB" sz="1200" b="0" i="0" u="none" strike="noStrike" cap="none" normalizeH="0" baseline="0">
                          <a:ln>
                            <a:noFill/>
                          </a:ln>
                          <a:solidFill>
                            <a:schemeClr val="tx1"/>
                          </a:solidFill>
                          <a:effectLst/>
                          <a:latin typeface="Times New Roman" pitchFamily="18" charset="0"/>
                          <a:cs typeface="Times New Roman" pitchFamily="18" charset="0"/>
                        </a:rPr>
                      </a:br>
                      <a:r>
                        <a:rPr kumimoji="0" lang="en-GB" sz="1200" b="0" i="0" u="none" strike="noStrike" cap="none" normalizeH="0" baseline="0">
                          <a:ln>
                            <a:noFill/>
                          </a:ln>
                          <a:solidFill>
                            <a:schemeClr val="tx1"/>
                          </a:solidFill>
                          <a:effectLst/>
                          <a:latin typeface="Times New Roman" pitchFamily="18" charset="0"/>
                          <a:cs typeface="Times New Roman" pitchFamily="18" charset="0"/>
                        </a:rPr>
                        <a:t>sulfoxide</a:t>
                      </a:r>
                      <a:endParaRPr kumimoji="0" lang="en-US" sz="1200" b="0" i="0" u="none" strike="noStrike" cap="none" normalizeH="0" baseline="0">
                        <a:ln>
                          <a:noFill/>
                        </a:ln>
                        <a:solidFill>
                          <a:schemeClr val="tx1"/>
                        </a:solidFill>
                        <a:effectLst/>
                        <a:latin typeface="Times New Roman" pitchFamily="18" charset="0"/>
                        <a:cs typeface="Times New Roman" pitchFamily="18" charset="0"/>
                      </a:endParaRPr>
                    </a:p>
                  </a:txBody>
                  <a:tcPr marL="9525" marR="9525"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en-GB" sz="1200" b="0" i="0" u="none" strike="noStrike" cap="none" normalizeH="0" baseline="0">
                          <a:ln>
                            <a:noFill/>
                          </a:ln>
                          <a:solidFill>
                            <a:schemeClr val="tx1"/>
                          </a:solidFill>
                          <a:effectLst/>
                          <a:latin typeface="Times New Roman" pitchFamily="18" charset="0"/>
                          <a:cs typeface="Times New Roman" pitchFamily="18" charset="0"/>
                        </a:rPr>
                        <a:t>-56.84 ± 3.8</a:t>
                      </a:r>
                      <a:endParaRPr kumimoji="0" lang="en-US" sz="1200" b="0" i="0" u="none" strike="noStrike" cap="none" normalizeH="0" baseline="0">
                        <a:ln>
                          <a:noFill/>
                        </a:ln>
                        <a:solidFill>
                          <a:schemeClr val="tx1"/>
                        </a:solidFill>
                        <a:effectLst/>
                        <a:latin typeface="Times New Roman" pitchFamily="18" charset="0"/>
                        <a:cs typeface="Times New Roman" pitchFamily="18" charset="0"/>
                      </a:endParaRPr>
                    </a:p>
                  </a:txBody>
                  <a:tcPr marL="9525" marR="9525"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27013">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en-GB" sz="1200" b="0" i="0" u="none" strike="noStrike" cap="none" normalizeH="0" baseline="0">
                          <a:ln>
                            <a:noFill/>
                          </a:ln>
                          <a:solidFill>
                            <a:schemeClr val="tx1"/>
                          </a:solidFill>
                          <a:effectLst/>
                          <a:latin typeface="Times New Roman" pitchFamily="18" charset="0"/>
                          <a:cs typeface="Times New Roman" pitchFamily="18" charset="0"/>
                        </a:rPr>
                        <a:t>Fumaric acid</a:t>
                      </a:r>
                      <a:endParaRPr kumimoji="0" lang="en-US" sz="1200" b="0" i="0" u="none" strike="noStrike" cap="none" normalizeH="0" baseline="0">
                        <a:ln>
                          <a:noFill/>
                        </a:ln>
                        <a:solidFill>
                          <a:schemeClr val="tx1"/>
                        </a:solidFill>
                        <a:effectLst/>
                        <a:latin typeface="Times New Roman" pitchFamily="18" charset="0"/>
                        <a:cs typeface="Times New Roman" pitchFamily="18" charset="0"/>
                      </a:endParaRPr>
                    </a:p>
                  </a:txBody>
                  <a:tcPr marL="9525" marR="9525"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en-GB" sz="1200" b="0" i="0" u="none" strike="noStrike" cap="none" normalizeH="0" baseline="0">
                          <a:ln>
                            <a:noFill/>
                          </a:ln>
                          <a:solidFill>
                            <a:schemeClr val="tx1"/>
                          </a:solidFill>
                          <a:effectLst/>
                          <a:latin typeface="Times New Roman" pitchFamily="18" charset="0"/>
                          <a:cs typeface="Times New Roman" pitchFamily="18" charset="0"/>
                        </a:rPr>
                        <a:t>-55.07 ± 4.3</a:t>
                      </a:r>
                      <a:endParaRPr kumimoji="0" lang="en-US" sz="1200" b="0" i="0" u="none" strike="noStrike" cap="none" normalizeH="0" baseline="0">
                        <a:ln>
                          <a:noFill/>
                        </a:ln>
                        <a:solidFill>
                          <a:schemeClr val="tx1"/>
                        </a:solidFill>
                        <a:effectLst/>
                        <a:latin typeface="Times New Roman" pitchFamily="18" charset="0"/>
                        <a:cs typeface="Times New Roman" pitchFamily="18" charset="0"/>
                      </a:endParaRPr>
                    </a:p>
                  </a:txBody>
                  <a:tcPr marL="9525" marR="9525"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27013">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en-GB" sz="1200" b="0" i="0" u="none" strike="noStrike" cap="none" normalizeH="0" baseline="0">
                          <a:ln>
                            <a:noFill/>
                          </a:ln>
                          <a:solidFill>
                            <a:schemeClr val="tx1"/>
                          </a:solidFill>
                          <a:effectLst/>
                          <a:latin typeface="Times New Roman" pitchFamily="18" charset="0"/>
                          <a:cs typeface="Times New Roman" pitchFamily="18" charset="0"/>
                        </a:rPr>
                        <a:t>Succinic acid</a:t>
                      </a:r>
                      <a:endParaRPr kumimoji="0" lang="en-US" sz="1200" b="0" i="0" u="none" strike="noStrike" cap="none" normalizeH="0" baseline="0">
                        <a:ln>
                          <a:noFill/>
                        </a:ln>
                        <a:solidFill>
                          <a:schemeClr val="tx1"/>
                        </a:solidFill>
                        <a:effectLst/>
                        <a:latin typeface="Times New Roman" pitchFamily="18" charset="0"/>
                        <a:cs typeface="Times New Roman" pitchFamily="18" charset="0"/>
                      </a:endParaRPr>
                    </a:p>
                  </a:txBody>
                  <a:tcPr marL="9525" marR="9525"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en-GB" sz="1200" b="0" i="0" u="none" strike="noStrike" cap="none" normalizeH="0" baseline="0">
                          <a:ln>
                            <a:noFill/>
                          </a:ln>
                          <a:solidFill>
                            <a:schemeClr val="tx1"/>
                          </a:solidFill>
                          <a:effectLst/>
                          <a:latin typeface="Times New Roman" pitchFamily="18" charset="0"/>
                          <a:cs typeface="Times New Roman" pitchFamily="18" charset="0"/>
                        </a:rPr>
                        <a:t>-53.88 ± 4.5</a:t>
                      </a:r>
                      <a:endParaRPr kumimoji="0" lang="en-US" sz="1200" b="0" i="0" u="none" strike="noStrike" cap="none" normalizeH="0" baseline="0">
                        <a:ln>
                          <a:noFill/>
                        </a:ln>
                        <a:solidFill>
                          <a:schemeClr val="tx1"/>
                        </a:solidFill>
                        <a:effectLst/>
                        <a:latin typeface="Times New Roman" pitchFamily="18" charset="0"/>
                        <a:cs typeface="Times New Roman" pitchFamily="18" charset="0"/>
                      </a:endParaRPr>
                    </a:p>
                  </a:txBody>
                  <a:tcPr marL="9525" marR="9525"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27013">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en-GB" sz="1200" b="0" i="1" u="none" strike="noStrike" cap="none" normalizeH="0" baseline="0">
                          <a:ln>
                            <a:noFill/>
                          </a:ln>
                          <a:solidFill>
                            <a:schemeClr val="tx1"/>
                          </a:solidFill>
                          <a:effectLst/>
                          <a:latin typeface="Times New Roman" pitchFamily="18" charset="0"/>
                          <a:cs typeface="Times New Roman" pitchFamily="18" charset="0"/>
                        </a:rPr>
                        <a:t>S</a:t>
                      </a:r>
                      <a:r>
                        <a:rPr kumimoji="0" lang="en-GB" sz="1200" b="0" i="0" u="none" strike="noStrike" cap="none" normalizeH="0" baseline="0">
                          <a:ln>
                            <a:noFill/>
                          </a:ln>
                          <a:solidFill>
                            <a:schemeClr val="tx1"/>
                          </a:solidFill>
                          <a:effectLst/>
                          <a:latin typeface="Times New Roman" pitchFamily="18" charset="0"/>
                          <a:cs typeface="Times New Roman" pitchFamily="18" charset="0"/>
                        </a:rPr>
                        <a:t>-Methylcysteine</a:t>
                      </a:r>
                      <a:endParaRPr kumimoji="0" lang="en-US" sz="1200" b="0" i="0" u="none" strike="noStrike" cap="none" normalizeH="0" baseline="0">
                        <a:ln>
                          <a:noFill/>
                        </a:ln>
                        <a:solidFill>
                          <a:schemeClr val="tx1"/>
                        </a:solidFill>
                        <a:effectLst/>
                        <a:latin typeface="Times New Roman" pitchFamily="18" charset="0"/>
                        <a:cs typeface="Times New Roman" pitchFamily="18" charset="0"/>
                      </a:endParaRPr>
                    </a:p>
                  </a:txBody>
                  <a:tcPr marL="9525" marR="9525"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en-GB" sz="1200" b="0" i="0" u="none" strike="noStrike" cap="none" normalizeH="0" baseline="0">
                          <a:ln>
                            <a:noFill/>
                          </a:ln>
                          <a:solidFill>
                            <a:schemeClr val="tx1"/>
                          </a:solidFill>
                          <a:effectLst/>
                          <a:latin typeface="Times New Roman" pitchFamily="18" charset="0"/>
                          <a:cs typeface="Times New Roman" pitchFamily="18" charset="0"/>
                        </a:rPr>
                        <a:t>-53.38 ± 3.3</a:t>
                      </a:r>
                      <a:endParaRPr kumimoji="0" lang="en-US" sz="1200" b="0" i="0" u="none" strike="noStrike" cap="none" normalizeH="0" baseline="0">
                        <a:ln>
                          <a:noFill/>
                        </a:ln>
                        <a:solidFill>
                          <a:schemeClr val="tx1"/>
                        </a:solidFill>
                        <a:effectLst/>
                        <a:latin typeface="Times New Roman" pitchFamily="18" charset="0"/>
                        <a:cs typeface="Times New Roman" pitchFamily="18" charset="0"/>
                      </a:endParaRPr>
                    </a:p>
                  </a:txBody>
                  <a:tcPr marL="9525" marR="9525"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27013">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en-GB" sz="1200" b="0" i="0" u="none" strike="noStrike" cap="none" normalizeH="0" baseline="0">
                          <a:ln>
                            <a:noFill/>
                          </a:ln>
                          <a:solidFill>
                            <a:schemeClr val="tx1"/>
                          </a:solidFill>
                          <a:effectLst/>
                          <a:latin typeface="Times New Roman" pitchFamily="18" charset="0"/>
                          <a:cs typeface="Times New Roman" pitchFamily="18" charset="0"/>
                        </a:rPr>
                        <a:t>Hexanoic acid</a:t>
                      </a:r>
                      <a:endParaRPr kumimoji="0" lang="en-US" sz="1200" b="0" i="0" u="none" strike="noStrike" cap="none" normalizeH="0" baseline="0">
                        <a:ln>
                          <a:noFill/>
                        </a:ln>
                        <a:solidFill>
                          <a:schemeClr val="tx1"/>
                        </a:solidFill>
                        <a:effectLst/>
                        <a:latin typeface="Times New Roman" pitchFamily="18" charset="0"/>
                        <a:cs typeface="Times New Roman" pitchFamily="18" charset="0"/>
                      </a:endParaRPr>
                    </a:p>
                  </a:txBody>
                  <a:tcPr marL="9525" marR="9525"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en-GB" sz="1200" b="0" i="0" u="none" strike="noStrike" cap="none" normalizeH="0" baseline="0">
                          <a:ln>
                            <a:noFill/>
                          </a:ln>
                          <a:solidFill>
                            <a:schemeClr val="tx1"/>
                          </a:solidFill>
                          <a:effectLst/>
                          <a:latin typeface="Times New Roman" pitchFamily="18" charset="0"/>
                          <a:cs typeface="Times New Roman" pitchFamily="18" charset="0"/>
                        </a:rPr>
                        <a:t>-53.21 ± 4.2</a:t>
                      </a:r>
                      <a:endParaRPr kumimoji="0" lang="en-US" sz="1200" b="0" i="0" u="none" strike="noStrike" cap="none" normalizeH="0" baseline="0">
                        <a:ln>
                          <a:noFill/>
                        </a:ln>
                        <a:solidFill>
                          <a:schemeClr val="tx1"/>
                        </a:solidFill>
                        <a:effectLst/>
                        <a:latin typeface="Times New Roman" pitchFamily="18" charset="0"/>
                        <a:cs typeface="Times New Roman" pitchFamily="18" charset="0"/>
                      </a:endParaRPr>
                    </a:p>
                  </a:txBody>
                  <a:tcPr marL="9525" marR="9525"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227013">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en-GB" sz="1200" b="0" i="0" u="none" strike="noStrike" cap="none" normalizeH="0" baseline="0">
                          <a:ln>
                            <a:noFill/>
                          </a:ln>
                          <a:solidFill>
                            <a:schemeClr val="tx1"/>
                          </a:solidFill>
                          <a:effectLst/>
                          <a:latin typeface="Times New Roman" pitchFamily="18" charset="0"/>
                          <a:cs typeface="Times New Roman" pitchFamily="18" charset="0"/>
                        </a:rPr>
                        <a:t>D-Galacturonic acid</a:t>
                      </a:r>
                      <a:endParaRPr kumimoji="0" lang="en-US" sz="1200" b="0" i="0" u="none" strike="noStrike" cap="none" normalizeH="0" baseline="0">
                        <a:ln>
                          <a:noFill/>
                        </a:ln>
                        <a:solidFill>
                          <a:schemeClr val="tx1"/>
                        </a:solidFill>
                        <a:effectLst/>
                        <a:latin typeface="Times New Roman" pitchFamily="18" charset="0"/>
                        <a:cs typeface="Times New Roman" pitchFamily="18" charset="0"/>
                      </a:endParaRPr>
                    </a:p>
                  </a:txBody>
                  <a:tcPr marL="9525" marR="9525"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en-GB" sz="1200" b="0" i="0" u="none" strike="noStrike" cap="none" normalizeH="0" baseline="0">
                          <a:ln>
                            <a:noFill/>
                          </a:ln>
                          <a:solidFill>
                            <a:schemeClr val="tx1"/>
                          </a:solidFill>
                          <a:effectLst/>
                          <a:latin typeface="Times New Roman" pitchFamily="18" charset="0"/>
                          <a:cs typeface="Times New Roman" pitchFamily="18" charset="0"/>
                        </a:rPr>
                        <a:t>-53.11 ± 3.2</a:t>
                      </a:r>
                      <a:endParaRPr kumimoji="0" lang="en-US" sz="1200" b="0" i="0" u="none" strike="noStrike" cap="none" normalizeH="0" baseline="0">
                        <a:ln>
                          <a:noFill/>
                        </a:ln>
                        <a:solidFill>
                          <a:schemeClr val="tx1"/>
                        </a:solidFill>
                        <a:effectLst/>
                        <a:latin typeface="Times New Roman" pitchFamily="18" charset="0"/>
                        <a:cs typeface="Times New Roman" pitchFamily="18" charset="0"/>
                      </a:endParaRPr>
                    </a:p>
                  </a:txBody>
                  <a:tcPr marL="9525" marR="9525"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428625">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en-GB" sz="1200" b="0" i="0" u="none" strike="noStrike" cap="none" normalizeH="0" baseline="0">
                          <a:ln>
                            <a:noFill/>
                          </a:ln>
                          <a:solidFill>
                            <a:schemeClr val="tx1"/>
                          </a:solidFill>
                          <a:effectLst/>
                          <a:latin typeface="Times New Roman" pitchFamily="18" charset="0"/>
                          <a:cs typeface="Times New Roman" pitchFamily="18" charset="0"/>
                        </a:rPr>
                        <a:t>2-Methylpentanoic acid</a:t>
                      </a:r>
                      <a:endParaRPr kumimoji="0" lang="en-US" sz="1200" b="0" i="0" u="none" strike="noStrike" cap="none" normalizeH="0" baseline="0">
                        <a:ln>
                          <a:noFill/>
                        </a:ln>
                        <a:solidFill>
                          <a:schemeClr val="tx1"/>
                        </a:solidFill>
                        <a:effectLst/>
                        <a:latin typeface="Times New Roman" pitchFamily="18" charset="0"/>
                        <a:cs typeface="Times New Roman" pitchFamily="18" charset="0"/>
                      </a:endParaRPr>
                    </a:p>
                  </a:txBody>
                  <a:tcPr marL="9525" marR="9525"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en-GB" sz="1200" b="0" i="0" u="none" strike="noStrike" cap="none" normalizeH="0" baseline="0">
                          <a:ln>
                            <a:noFill/>
                          </a:ln>
                          <a:solidFill>
                            <a:schemeClr val="tx1"/>
                          </a:solidFill>
                          <a:effectLst/>
                          <a:latin typeface="Times New Roman" pitchFamily="18" charset="0"/>
                          <a:cs typeface="Times New Roman" pitchFamily="18" charset="0"/>
                        </a:rPr>
                        <a:t>-52.15 ± 3.7</a:t>
                      </a:r>
                      <a:endParaRPr kumimoji="0" lang="en-US" sz="1200" b="0" i="0" u="none" strike="noStrike" cap="none" normalizeH="0" baseline="0">
                        <a:ln>
                          <a:noFill/>
                        </a:ln>
                        <a:solidFill>
                          <a:schemeClr val="tx1"/>
                        </a:solidFill>
                        <a:effectLst/>
                        <a:latin typeface="Times New Roman" pitchFamily="18" charset="0"/>
                        <a:cs typeface="Times New Roman" pitchFamily="18" charset="0"/>
                      </a:endParaRPr>
                    </a:p>
                  </a:txBody>
                  <a:tcPr marL="9525" marR="9525"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227013">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en-GB" sz="1200" b="0" i="0" u="none" strike="noStrike" cap="none" normalizeH="0" baseline="0">
                          <a:ln>
                            <a:noFill/>
                          </a:ln>
                          <a:solidFill>
                            <a:schemeClr val="tx1"/>
                          </a:solidFill>
                          <a:effectLst/>
                          <a:latin typeface="Times New Roman" pitchFamily="18" charset="0"/>
                          <a:cs typeface="Times New Roman" pitchFamily="18" charset="0"/>
                        </a:rPr>
                        <a:t>Pentanoic acid</a:t>
                      </a:r>
                      <a:endParaRPr kumimoji="0" lang="en-US" sz="1200" b="0" i="0" u="none" strike="noStrike" cap="none" normalizeH="0" baseline="0">
                        <a:ln>
                          <a:noFill/>
                        </a:ln>
                        <a:solidFill>
                          <a:schemeClr val="tx1"/>
                        </a:solidFill>
                        <a:effectLst/>
                        <a:latin typeface="Times New Roman" pitchFamily="18" charset="0"/>
                        <a:cs typeface="Times New Roman" pitchFamily="18" charset="0"/>
                      </a:endParaRPr>
                    </a:p>
                  </a:txBody>
                  <a:tcPr marL="9525" marR="9525"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en-GB" sz="1200" b="0" i="0" u="none" strike="noStrike" cap="none" normalizeH="0" baseline="0">
                          <a:ln>
                            <a:noFill/>
                          </a:ln>
                          <a:solidFill>
                            <a:schemeClr val="tx1"/>
                          </a:solidFill>
                          <a:effectLst/>
                          <a:latin typeface="Times New Roman" pitchFamily="18" charset="0"/>
                          <a:cs typeface="Times New Roman" pitchFamily="18" charset="0"/>
                        </a:rPr>
                        <a:t>-49.03 ± 3.2</a:t>
                      </a:r>
                      <a:endParaRPr kumimoji="0" lang="en-US" sz="1200" b="0" i="0" u="none" strike="noStrike" cap="none" normalizeH="0" baseline="0">
                        <a:ln>
                          <a:noFill/>
                        </a:ln>
                        <a:solidFill>
                          <a:schemeClr val="tx1"/>
                        </a:solidFill>
                        <a:effectLst/>
                        <a:latin typeface="Times New Roman" pitchFamily="18" charset="0"/>
                        <a:cs typeface="Times New Roman" pitchFamily="18" charset="0"/>
                      </a:endParaRPr>
                    </a:p>
                  </a:txBody>
                  <a:tcPr marL="9525" marR="9525"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227013">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en-GB" sz="1400" b="0" i="0" u="none" strike="noStrike" cap="none" normalizeH="0" baseline="0">
                          <a:ln>
                            <a:noFill/>
                          </a:ln>
                          <a:solidFill>
                            <a:srgbClr val="FF0000"/>
                          </a:solidFill>
                          <a:effectLst/>
                          <a:latin typeface="Times New Roman" pitchFamily="18" charset="0"/>
                          <a:cs typeface="Times New Roman" pitchFamily="18" charset="0"/>
                        </a:rPr>
                        <a:t>Pipecolinic acid</a:t>
                      </a:r>
                      <a:endParaRPr kumimoji="0" lang="en-US" sz="1400" b="0" i="0" u="none" strike="noStrike" cap="none" normalizeH="0" baseline="0">
                        <a:ln>
                          <a:noFill/>
                        </a:ln>
                        <a:solidFill>
                          <a:srgbClr val="FF0000"/>
                        </a:solidFill>
                        <a:effectLst/>
                        <a:latin typeface="Times New Roman" pitchFamily="18" charset="0"/>
                        <a:cs typeface="Times New Roman" pitchFamily="18" charset="0"/>
                      </a:endParaRPr>
                    </a:p>
                  </a:txBody>
                  <a:tcPr marL="9525" marR="9525"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en-GB" sz="1400" b="0" i="0" u="none" strike="noStrike" cap="none" normalizeH="0" baseline="0">
                          <a:ln>
                            <a:noFill/>
                          </a:ln>
                          <a:solidFill>
                            <a:srgbClr val="FF0000"/>
                          </a:solidFill>
                          <a:effectLst/>
                          <a:latin typeface="Times New Roman" pitchFamily="18" charset="0"/>
                          <a:cs typeface="Times New Roman" pitchFamily="18" charset="0"/>
                        </a:rPr>
                        <a:t>-48.55 ± 3.0</a:t>
                      </a:r>
                      <a:endParaRPr kumimoji="0" lang="en-US" sz="1400" b="0" i="0" u="none" strike="noStrike" cap="none" normalizeH="0" baseline="0">
                        <a:ln>
                          <a:noFill/>
                        </a:ln>
                        <a:solidFill>
                          <a:srgbClr val="FF0000"/>
                        </a:solidFill>
                        <a:effectLst/>
                        <a:latin typeface="Times New Roman" pitchFamily="18" charset="0"/>
                        <a:cs typeface="Times New Roman" pitchFamily="18" charset="0"/>
                      </a:endParaRPr>
                    </a:p>
                  </a:txBody>
                  <a:tcPr marL="9525" marR="9525"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227013">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en-GB" sz="1200" b="0" i="0" u="none" strike="noStrike" cap="none" normalizeH="0" baseline="0">
                          <a:ln>
                            <a:noFill/>
                          </a:ln>
                          <a:solidFill>
                            <a:schemeClr val="tx1"/>
                          </a:solidFill>
                          <a:effectLst/>
                          <a:latin typeface="Times New Roman" pitchFamily="18" charset="0"/>
                          <a:cs typeface="Times New Roman" pitchFamily="18" charset="0"/>
                        </a:rPr>
                        <a:t>Quinic acid</a:t>
                      </a:r>
                      <a:endParaRPr kumimoji="0" lang="en-US" sz="1200" b="0" i="0" u="none" strike="noStrike" cap="none" normalizeH="0" baseline="0">
                        <a:ln>
                          <a:noFill/>
                        </a:ln>
                        <a:solidFill>
                          <a:schemeClr val="tx1"/>
                        </a:solidFill>
                        <a:effectLst/>
                        <a:latin typeface="Times New Roman" pitchFamily="18" charset="0"/>
                        <a:cs typeface="Times New Roman" pitchFamily="18" charset="0"/>
                      </a:endParaRPr>
                    </a:p>
                  </a:txBody>
                  <a:tcPr marL="9525" marR="9525"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en-GB" sz="1200" b="0" i="0" u="none" strike="noStrike" cap="none" normalizeH="0" baseline="0">
                          <a:ln>
                            <a:noFill/>
                          </a:ln>
                          <a:solidFill>
                            <a:schemeClr val="tx1"/>
                          </a:solidFill>
                          <a:effectLst/>
                          <a:latin typeface="Times New Roman" pitchFamily="18" charset="0"/>
                          <a:cs typeface="Times New Roman" pitchFamily="18" charset="0"/>
                        </a:rPr>
                        <a:t>-46.02 ± 4.2</a:t>
                      </a:r>
                      <a:endParaRPr kumimoji="0" lang="en-US" sz="1200" b="0" i="0" u="none" strike="noStrike" cap="none" normalizeH="0" baseline="0">
                        <a:ln>
                          <a:noFill/>
                        </a:ln>
                        <a:solidFill>
                          <a:schemeClr val="tx1"/>
                        </a:solidFill>
                        <a:effectLst/>
                        <a:latin typeface="Times New Roman" pitchFamily="18" charset="0"/>
                        <a:cs typeface="Times New Roman" pitchFamily="18" charset="0"/>
                      </a:endParaRPr>
                    </a:p>
                  </a:txBody>
                  <a:tcPr marL="9525" marR="9525"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r h="227013">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en-GB" sz="1200" b="0" i="0" u="none" strike="noStrike" cap="none" normalizeH="0" baseline="0">
                          <a:ln>
                            <a:noFill/>
                          </a:ln>
                          <a:solidFill>
                            <a:schemeClr val="tx1"/>
                          </a:solidFill>
                          <a:effectLst/>
                          <a:latin typeface="Times New Roman" pitchFamily="18" charset="0"/>
                          <a:cs typeface="Times New Roman" pitchFamily="18" charset="0"/>
                        </a:rPr>
                        <a:t>Pyruvic acid</a:t>
                      </a:r>
                      <a:endParaRPr kumimoji="0" lang="en-US" sz="1200" b="0" i="0" u="none" strike="noStrike" cap="none" normalizeH="0" baseline="0">
                        <a:ln>
                          <a:noFill/>
                        </a:ln>
                        <a:solidFill>
                          <a:schemeClr val="tx1"/>
                        </a:solidFill>
                        <a:effectLst/>
                        <a:latin typeface="Times New Roman" pitchFamily="18" charset="0"/>
                        <a:cs typeface="Times New Roman" pitchFamily="18" charset="0"/>
                      </a:endParaRPr>
                    </a:p>
                  </a:txBody>
                  <a:tcPr marL="9525" marR="9525"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en-GB" sz="1200" b="0" i="0" u="none" strike="noStrike" cap="none" normalizeH="0" baseline="0">
                          <a:ln>
                            <a:noFill/>
                          </a:ln>
                          <a:solidFill>
                            <a:schemeClr val="tx1"/>
                          </a:solidFill>
                          <a:effectLst/>
                          <a:latin typeface="Times New Roman" pitchFamily="18" charset="0"/>
                          <a:cs typeface="Times New Roman" pitchFamily="18" charset="0"/>
                        </a:rPr>
                        <a:t>-43.74 ± 3.1</a:t>
                      </a:r>
                      <a:endParaRPr kumimoji="0" lang="en-US" sz="1200" b="0" i="0" u="none" strike="noStrike" cap="none" normalizeH="0" baseline="0">
                        <a:ln>
                          <a:noFill/>
                        </a:ln>
                        <a:solidFill>
                          <a:schemeClr val="tx1"/>
                        </a:solidFill>
                        <a:effectLst/>
                        <a:latin typeface="Times New Roman" pitchFamily="18" charset="0"/>
                        <a:cs typeface="Times New Roman" pitchFamily="18" charset="0"/>
                      </a:endParaRPr>
                    </a:p>
                  </a:txBody>
                  <a:tcPr marL="9525" marR="9525"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2"/>
                  </a:ext>
                </a:extLst>
              </a:tr>
              <a:tr h="227013">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en-GB" sz="1200" b="0" i="0" u="none" strike="noStrike" cap="none" normalizeH="0" baseline="0">
                          <a:ln>
                            <a:noFill/>
                          </a:ln>
                          <a:solidFill>
                            <a:schemeClr val="tx1"/>
                          </a:solidFill>
                          <a:effectLst/>
                          <a:latin typeface="Times New Roman" pitchFamily="18" charset="0"/>
                          <a:cs typeface="Times New Roman" pitchFamily="18" charset="0"/>
                        </a:rPr>
                        <a:t>Butanoic acid</a:t>
                      </a:r>
                      <a:endParaRPr kumimoji="0" lang="en-US" sz="1200" b="0" i="0" u="none" strike="noStrike" cap="none" normalizeH="0" baseline="0">
                        <a:ln>
                          <a:noFill/>
                        </a:ln>
                        <a:solidFill>
                          <a:schemeClr val="tx1"/>
                        </a:solidFill>
                        <a:effectLst/>
                        <a:latin typeface="Times New Roman" pitchFamily="18" charset="0"/>
                        <a:cs typeface="Times New Roman" pitchFamily="18" charset="0"/>
                      </a:endParaRPr>
                    </a:p>
                  </a:txBody>
                  <a:tcPr marL="9525" marR="9525"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en-GB" sz="1200" b="0" i="0" u="none" strike="noStrike" cap="none" normalizeH="0" baseline="0">
                          <a:ln>
                            <a:noFill/>
                          </a:ln>
                          <a:solidFill>
                            <a:schemeClr val="tx1"/>
                          </a:solidFill>
                          <a:effectLst/>
                          <a:latin typeface="Times New Roman" pitchFamily="18" charset="0"/>
                          <a:cs typeface="Times New Roman" pitchFamily="18" charset="0"/>
                        </a:rPr>
                        <a:t>-43.64 ± 3.2</a:t>
                      </a:r>
                      <a:endParaRPr kumimoji="0" lang="en-US" sz="1200" b="0" i="0" u="none" strike="noStrike" cap="none" normalizeH="0" baseline="0">
                        <a:ln>
                          <a:noFill/>
                        </a:ln>
                        <a:solidFill>
                          <a:schemeClr val="tx1"/>
                        </a:solidFill>
                        <a:effectLst/>
                        <a:latin typeface="Times New Roman" pitchFamily="18" charset="0"/>
                        <a:cs typeface="Times New Roman" pitchFamily="18" charset="0"/>
                      </a:endParaRPr>
                    </a:p>
                  </a:txBody>
                  <a:tcPr marL="9525" marR="9525"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3"/>
                  </a:ext>
                </a:extLst>
              </a:tr>
              <a:tr h="227013">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en-GB" sz="1200" b="0" i="0" u="none" strike="noStrike" cap="none" normalizeH="0" baseline="0">
                          <a:ln>
                            <a:noFill/>
                          </a:ln>
                          <a:solidFill>
                            <a:schemeClr val="tx1"/>
                          </a:solidFill>
                          <a:effectLst/>
                          <a:latin typeface="Times New Roman" pitchFamily="18" charset="0"/>
                          <a:cs typeface="Times New Roman" pitchFamily="18" charset="0"/>
                        </a:rPr>
                        <a:t>Oxalic acid</a:t>
                      </a:r>
                      <a:endParaRPr kumimoji="0" lang="en-US" sz="1200" b="0" i="0" u="none" strike="noStrike" cap="none" normalizeH="0" baseline="0">
                        <a:ln>
                          <a:noFill/>
                        </a:ln>
                        <a:solidFill>
                          <a:schemeClr val="tx1"/>
                        </a:solidFill>
                        <a:effectLst/>
                        <a:latin typeface="Times New Roman" pitchFamily="18" charset="0"/>
                        <a:cs typeface="Times New Roman" pitchFamily="18" charset="0"/>
                      </a:endParaRPr>
                    </a:p>
                  </a:txBody>
                  <a:tcPr marL="9525" marR="9525"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en-GB" sz="1200" b="0" i="0" u="none" strike="noStrike" cap="none" normalizeH="0" baseline="0">
                          <a:ln>
                            <a:noFill/>
                          </a:ln>
                          <a:solidFill>
                            <a:schemeClr val="tx1"/>
                          </a:solidFill>
                          <a:effectLst/>
                          <a:latin typeface="Times New Roman" pitchFamily="18" charset="0"/>
                          <a:cs typeface="Times New Roman" pitchFamily="18" charset="0"/>
                        </a:rPr>
                        <a:t>-43.22 ± 3.6</a:t>
                      </a:r>
                      <a:endParaRPr kumimoji="0" lang="en-US" sz="1200" b="0" i="0" u="none" strike="noStrike" cap="none" normalizeH="0" baseline="0">
                        <a:ln>
                          <a:noFill/>
                        </a:ln>
                        <a:solidFill>
                          <a:schemeClr val="tx1"/>
                        </a:solidFill>
                        <a:effectLst/>
                        <a:latin typeface="Times New Roman" pitchFamily="18" charset="0"/>
                        <a:cs typeface="Times New Roman" pitchFamily="18" charset="0"/>
                      </a:endParaRPr>
                    </a:p>
                  </a:txBody>
                  <a:tcPr marL="9525" marR="9525"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4"/>
                  </a:ext>
                </a:extLst>
              </a:tr>
              <a:tr h="227013">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en-GB" sz="1200" b="0" i="0" u="none" strike="noStrike" cap="none" normalizeH="0" baseline="0">
                          <a:ln>
                            <a:noFill/>
                          </a:ln>
                          <a:solidFill>
                            <a:schemeClr val="tx1"/>
                          </a:solidFill>
                          <a:effectLst/>
                          <a:latin typeface="Times New Roman" pitchFamily="18" charset="0"/>
                          <a:cs typeface="Times New Roman" pitchFamily="18" charset="0"/>
                        </a:rPr>
                        <a:t>Lactic acid</a:t>
                      </a:r>
                      <a:endParaRPr kumimoji="0" lang="en-US" sz="1200" b="0" i="0" u="none" strike="noStrike" cap="none" normalizeH="0" baseline="0">
                        <a:ln>
                          <a:noFill/>
                        </a:ln>
                        <a:solidFill>
                          <a:schemeClr val="tx1"/>
                        </a:solidFill>
                        <a:effectLst/>
                        <a:latin typeface="Times New Roman" pitchFamily="18" charset="0"/>
                        <a:cs typeface="Times New Roman" pitchFamily="18" charset="0"/>
                      </a:endParaRPr>
                    </a:p>
                  </a:txBody>
                  <a:tcPr marL="9525" marR="9525"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en-GB" sz="1200" b="0" i="0" u="none" strike="noStrike" cap="none" normalizeH="0" baseline="0">
                          <a:ln>
                            <a:noFill/>
                          </a:ln>
                          <a:solidFill>
                            <a:schemeClr val="tx1"/>
                          </a:solidFill>
                          <a:effectLst/>
                          <a:latin typeface="Times New Roman" pitchFamily="18" charset="0"/>
                          <a:cs typeface="Times New Roman" pitchFamily="18" charset="0"/>
                        </a:rPr>
                        <a:t>-42.77 ± 3.2</a:t>
                      </a:r>
                      <a:endParaRPr kumimoji="0" lang="en-US" sz="1200" b="0" i="0" u="none" strike="noStrike" cap="none" normalizeH="0" baseline="0">
                        <a:ln>
                          <a:noFill/>
                        </a:ln>
                        <a:solidFill>
                          <a:schemeClr val="tx1"/>
                        </a:solidFill>
                        <a:effectLst/>
                        <a:latin typeface="Times New Roman" pitchFamily="18" charset="0"/>
                        <a:cs typeface="Times New Roman" pitchFamily="18" charset="0"/>
                      </a:endParaRPr>
                    </a:p>
                  </a:txBody>
                  <a:tcPr marL="9525" marR="9525"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5"/>
                  </a:ext>
                </a:extLst>
              </a:tr>
              <a:tr h="227013">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en-GB" sz="1200" b="0" i="0" u="none" strike="noStrike" cap="none" normalizeH="0" baseline="0">
                          <a:ln>
                            <a:noFill/>
                          </a:ln>
                          <a:solidFill>
                            <a:schemeClr val="tx1"/>
                          </a:solidFill>
                          <a:effectLst/>
                          <a:latin typeface="Times New Roman" pitchFamily="18" charset="0"/>
                          <a:cs typeface="Times New Roman" pitchFamily="18" charset="0"/>
                        </a:rPr>
                        <a:t>Glycolic acid</a:t>
                      </a:r>
                      <a:endParaRPr kumimoji="0" lang="en-US" sz="1200" b="0" i="0" u="none" strike="noStrike" cap="none" normalizeH="0" baseline="0">
                        <a:ln>
                          <a:noFill/>
                        </a:ln>
                        <a:solidFill>
                          <a:schemeClr val="tx1"/>
                        </a:solidFill>
                        <a:effectLst/>
                        <a:latin typeface="Times New Roman" pitchFamily="18" charset="0"/>
                        <a:cs typeface="Times New Roman" pitchFamily="18" charset="0"/>
                      </a:endParaRPr>
                    </a:p>
                  </a:txBody>
                  <a:tcPr marL="9525" marR="9525"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en-GB" sz="1200" b="0" i="0" u="none" strike="noStrike" cap="none" normalizeH="0" baseline="0">
                          <a:ln>
                            <a:noFill/>
                          </a:ln>
                          <a:solidFill>
                            <a:schemeClr val="tx1"/>
                          </a:solidFill>
                          <a:effectLst/>
                          <a:latin typeface="Times New Roman" pitchFamily="18" charset="0"/>
                          <a:cs typeface="Times New Roman" pitchFamily="18" charset="0"/>
                        </a:rPr>
                        <a:t>-37.85 ± 2.8</a:t>
                      </a:r>
                      <a:endParaRPr kumimoji="0" lang="en-US" sz="1200" b="0" i="0" u="none" strike="noStrike" cap="none" normalizeH="0" baseline="0">
                        <a:ln>
                          <a:noFill/>
                        </a:ln>
                        <a:solidFill>
                          <a:schemeClr val="tx1"/>
                        </a:solidFill>
                        <a:effectLst/>
                        <a:latin typeface="Times New Roman" pitchFamily="18" charset="0"/>
                        <a:cs typeface="Times New Roman" pitchFamily="18" charset="0"/>
                      </a:endParaRPr>
                    </a:p>
                  </a:txBody>
                  <a:tcPr marL="9525" marR="9525"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6"/>
                  </a:ext>
                </a:extLst>
              </a:tr>
              <a:tr h="227013">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en-GB" sz="1200" b="0" i="0" u="none" strike="noStrike" cap="none" normalizeH="0" baseline="0">
                          <a:ln>
                            <a:noFill/>
                          </a:ln>
                          <a:solidFill>
                            <a:schemeClr val="tx1"/>
                          </a:solidFill>
                          <a:effectLst/>
                          <a:latin typeface="Times New Roman" pitchFamily="18" charset="0"/>
                          <a:cs typeface="Times New Roman" pitchFamily="18" charset="0"/>
                        </a:rPr>
                        <a:t>Acetic acid</a:t>
                      </a:r>
                      <a:endParaRPr kumimoji="0" lang="en-US" sz="1200" b="0" i="0" u="none" strike="noStrike" cap="none" normalizeH="0" baseline="0">
                        <a:ln>
                          <a:noFill/>
                        </a:ln>
                        <a:solidFill>
                          <a:schemeClr val="tx1"/>
                        </a:solidFill>
                        <a:effectLst/>
                        <a:latin typeface="Times New Roman" pitchFamily="18" charset="0"/>
                        <a:cs typeface="Times New Roman" pitchFamily="18" charset="0"/>
                      </a:endParaRPr>
                    </a:p>
                  </a:txBody>
                  <a:tcPr marL="9525" marR="9525"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15000"/>
                        </a:lnSpc>
                        <a:spcBef>
                          <a:spcPct val="0"/>
                        </a:spcBef>
                        <a:spcAft>
                          <a:spcPct val="0"/>
                        </a:spcAft>
                        <a:buClrTx/>
                        <a:buSzTx/>
                        <a:buFontTx/>
                        <a:buNone/>
                        <a:tabLst/>
                      </a:pPr>
                      <a:r>
                        <a:rPr kumimoji="0" lang="en-GB" sz="1200" b="0" i="0" u="none" strike="noStrike" cap="none" normalizeH="0" baseline="0">
                          <a:ln>
                            <a:noFill/>
                          </a:ln>
                          <a:solidFill>
                            <a:schemeClr val="tx1"/>
                          </a:solidFill>
                          <a:effectLst/>
                          <a:latin typeface="Times New Roman" pitchFamily="18" charset="0"/>
                          <a:cs typeface="Times New Roman" pitchFamily="18" charset="0"/>
                        </a:rPr>
                        <a:t>-31.54 ± 3.6</a:t>
                      </a:r>
                      <a:endParaRPr kumimoji="0" lang="en-US" sz="1200" b="0" i="0" u="none" strike="noStrike" cap="none" normalizeH="0" baseline="0">
                        <a:ln>
                          <a:noFill/>
                        </a:ln>
                        <a:solidFill>
                          <a:schemeClr val="tx1"/>
                        </a:solidFill>
                        <a:effectLst/>
                        <a:latin typeface="Times New Roman" pitchFamily="18" charset="0"/>
                        <a:cs typeface="Times New Roman" pitchFamily="18" charset="0"/>
                      </a:endParaRPr>
                    </a:p>
                  </a:txBody>
                  <a:tcPr marL="9525" marR="9525" marT="9525"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7"/>
                  </a:ext>
                </a:extLst>
              </a:tr>
            </a:tbl>
          </a:graphicData>
        </a:graphic>
      </p:graphicFrame>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nvGraphicFramePr>
        <p:xfrm>
          <a:off x="1714500" y="1785938"/>
          <a:ext cx="5000660" cy="2928961"/>
        </p:xfrm>
        <a:graphic>
          <a:graphicData uri="http://schemas.openxmlformats.org/drawingml/2006/table">
            <a:tbl>
              <a:tblPr firstRow="1" bandRow="1">
                <a:tableStyleId>{F5AB1C69-6EDB-4FF4-983F-18BD219EF322}</a:tableStyleId>
              </a:tblPr>
              <a:tblGrid>
                <a:gridCol w="2500330">
                  <a:extLst>
                    <a:ext uri="{9D8B030D-6E8A-4147-A177-3AD203B41FA5}">
                      <a16:colId xmlns:a16="http://schemas.microsoft.com/office/drawing/2014/main" val="20000"/>
                    </a:ext>
                  </a:extLst>
                </a:gridCol>
                <a:gridCol w="2500330">
                  <a:extLst>
                    <a:ext uri="{9D8B030D-6E8A-4147-A177-3AD203B41FA5}">
                      <a16:colId xmlns:a16="http://schemas.microsoft.com/office/drawing/2014/main" val="20001"/>
                    </a:ext>
                  </a:extLst>
                </a:gridCol>
              </a:tblGrid>
              <a:tr h="418423">
                <a:tc>
                  <a:txBody>
                    <a:bodyPr/>
                    <a:lstStyle/>
                    <a:p>
                      <a:pPr algn="ctr"/>
                      <a:r>
                        <a:rPr lang="en-US" sz="1400" dirty="0">
                          <a:latin typeface="Times New Roman" pitchFamily="18" charset="0"/>
                          <a:cs typeface="Times New Roman" pitchFamily="18" charset="0"/>
                        </a:rPr>
                        <a:t>Compounds</a:t>
                      </a:r>
                    </a:p>
                  </a:txBody>
                  <a:tcPr/>
                </a:tc>
                <a:tc>
                  <a:txBody>
                    <a:bodyPr/>
                    <a:lstStyle/>
                    <a:p>
                      <a:pPr algn="ctr"/>
                      <a:r>
                        <a:rPr lang="en-US" sz="1400" dirty="0">
                          <a:latin typeface="Times New Roman" pitchFamily="18" charset="0"/>
                          <a:cs typeface="Times New Roman" pitchFamily="18" charset="0"/>
                        </a:rPr>
                        <a:t>IC</a:t>
                      </a:r>
                      <a:r>
                        <a:rPr lang="en-US" sz="1400" baseline="-25000" dirty="0">
                          <a:latin typeface="Times New Roman" pitchFamily="18" charset="0"/>
                          <a:cs typeface="Times New Roman" pitchFamily="18" charset="0"/>
                        </a:rPr>
                        <a:t>50</a:t>
                      </a:r>
                      <a:r>
                        <a:rPr lang="en-US" sz="1400" dirty="0">
                          <a:latin typeface="Times New Roman" pitchFamily="18" charset="0"/>
                          <a:cs typeface="Times New Roman" pitchFamily="18" charset="0"/>
                        </a:rPr>
                        <a:t> (</a:t>
                      </a:r>
                      <a:r>
                        <a:rPr lang="en-US" sz="1400" dirty="0" err="1">
                          <a:latin typeface="Times New Roman" pitchFamily="18" charset="0"/>
                          <a:cs typeface="Times New Roman" pitchFamily="18" charset="0"/>
                        </a:rPr>
                        <a:t>uM</a:t>
                      </a:r>
                      <a:r>
                        <a:rPr lang="en-US" sz="1400" dirty="0">
                          <a:latin typeface="Times New Roman" pitchFamily="18" charset="0"/>
                          <a:cs typeface="Times New Roman" pitchFamily="18" charset="0"/>
                        </a:rPr>
                        <a:t>)</a:t>
                      </a:r>
                    </a:p>
                  </a:txBody>
                  <a:tcPr/>
                </a:tc>
                <a:extLst>
                  <a:ext uri="{0D108BD9-81ED-4DB2-BD59-A6C34878D82A}">
                    <a16:rowId xmlns:a16="http://schemas.microsoft.com/office/drawing/2014/main" val="10000"/>
                  </a:ext>
                </a:extLst>
              </a:tr>
              <a:tr h="418423">
                <a:tc>
                  <a:txBody>
                    <a:bodyPr/>
                    <a:lstStyle/>
                    <a:p>
                      <a:pPr algn="ctr"/>
                      <a:r>
                        <a:rPr lang="en-US" sz="1400" dirty="0" err="1">
                          <a:latin typeface="Times New Roman" pitchFamily="18" charset="0"/>
                          <a:cs typeface="Times New Roman" pitchFamily="18" charset="0"/>
                        </a:rPr>
                        <a:t>Petroselinic</a:t>
                      </a:r>
                      <a:r>
                        <a:rPr lang="en-US" sz="1400" dirty="0">
                          <a:latin typeface="Times New Roman" pitchFamily="18" charset="0"/>
                          <a:cs typeface="Times New Roman" pitchFamily="18" charset="0"/>
                        </a:rPr>
                        <a:t> acid</a:t>
                      </a:r>
                    </a:p>
                  </a:txBody>
                  <a:tcPr/>
                </a:tc>
                <a:tc>
                  <a:txBody>
                    <a:bodyPr/>
                    <a:lstStyle/>
                    <a:p>
                      <a:pPr algn="ctr"/>
                      <a:r>
                        <a:rPr lang="en-US" sz="1400" dirty="0">
                          <a:latin typeface="Times New Roman" pitchFamily="18" charset="0"/>
                          <a:cs typeface="Times New Roman" pitchFamily="18" charset="0"/>
                        </a:rPr>
                        <a:t>10.6</a:t>
                      </a:r>
                    </a:p>
                  </a:txBody>
                  <a:tcPr/>
                </a:tc>
                <a:extLst>
                  <a:ext uri="{0D108BD9-81ED-4DB2-BD59-A6C34878D82A}">
                    <a16:rowId xmlns:a16="http://schemas.microsoft.com/office/drawing/2014/main" val="10001"/>
                  </a:ext>
                </a:extLst>
              </a:tr>
              <a:tr h="418423">
                <a:tc>
                  <a:txBody>
                    <a:bodyPr/>
                    <a:lstStyle/>
                    <a:p>
                      <a:pPr algn="ctr"/>
                      <a:r>
                        <a:rPr lang="en-US" sz="1400" dirty="0" err="1">
                          <a:latin typeface="Times New Roman" pitchFamily="18" charset="0"/>
                          <a:cs typeface="Times New Roman" pitchFamily="18" charset="0"/>
                        </a:rPr>
                        <a:t>Chlorogenic</a:t>
                      </a:r>
                      <a:r>
                        <a:rPr lang="en-US" sz="1400" dirty="0">
                          <a:latin typeface="Times New Roman" pitchFamily="18" charset="0"/>
                          <a:cs typeface="Times New Roman" pitchFamily="18" charset="0"/>
                        </a:rPr>
                        <a:t> acid</a:t>
                      </a:r>
                    </a:p>
                  </a:txBody>
                  <a:tcPr/>
                </a:tc>
                <a:tc>
                  <a:txBody>
                    <a:bodyPr/>
                    <a:lstStyle/>
                    <a:p>
                      <a:pPr algn="ctr"/>
                      <a:r>
                        <a:rPr lang="en-US" sz="1400" dirty="0">
                          <a:latin typeface="Times New Roman" pitchFamily="18" charset="0"/>
                          <a:cs typeface="Times New Roman" pitchFamily="18" charset="0"/>
                        </a:rPr>
                        <a:t>12.3</a:t>
                      </a:r>
                    </a:p>
                  </a:txBody>
                  <a:tcPr/>
                </a:tc>
                <a:extLst>
                  <a:ext uri="{0D108BD9-81ED-4DB2-BD59-A6C34878D82A}">
                    <a16:rowId xmlns:a16="http://schemas.microsoft.com/office/drawing/2014/main" val="10002"/>
                  </a:ext>
                </a:extLst>
              </a:tr>
              <a:tr h="418423">
                <a:tc>
                  <a:txBody>
                    <a:bodyPr/>
                    <a:lstStyle/>
                    <a:p>
                      <a:pPr algn="ctr"/>
                      <a:r>
                        <a:rPr lang="en-US" sz="1400" dirty="0" err="1">
                          <a:latin typeface="Times New Roman" pitchFamily="18" charset="0"/>
                          <a:cs typeface="Times New Roman" pitchFamily="18" charset="0"/>
                        </a:rPr>
                        <a:t>Cinnamic</a:t>
                      </a:r>
                      <a:r>
                        <a:rPr lang="en-US" sz="1400" dirty="0">
                          <a:latin typeface="Times New Roman" pitchFamily="18" charset="0"/>
                          <a:cs typeface="Times New Roman" pitchFamily="18" charset="0"/>
                        </a:rPr>
                        <a:t> acid</a:t>
                      </a:r>
                    </a:p>
                  </a:txBody>
                  <a:tcPr/>
                </a:tc>
                <a:tc>
                  <a:txBody>
                    <a:bodyPr/>
                    <a:lstStyle/>
                    <a:p>
                      <a:pPr algn="ctr"/>
                      <a:r>
                        <a:rPr lang="en-US" sz="1400" dirty="0">
                          <a:latin typeface="Times New Roman" pitchFamily="18" charset="0"/>
                          <a:cs typeface="Times New Roman" pitchFamily="18" charset="0"/>
                        </a:rPr>
                        <a:t>19.7</a:t>
                      </a:r>
                    </a:p>
                  </a:txBody>
                  <a:tcPr/>
                </a:tc>
                <a:extLst>
                  <a:ext uri="{0D108BD9-81ED-4DB2-BD59-A6C34878D82A}">
                    <a16:rowId xmlns:a16="http://schemas.microsoft.com/office/drawing/2014/main" val="10003"/>
                  </a:ext>
                </a:extLst>
              </a:tr>
              <a:tr h="418423">
                <a:tc>
                  <a:txBody>
                    <a:bodyPr/>
                    <a:lstStyle/>
                    <a:p>
                      <a:pPr algn="ctr"/>
                      <a:r>
                        <a:rPr lang="en-US" sz="1400" dirty="0">
                          <a:latin typeface="Times New Roman" pitchFamily="18" charset="0"/>
                          <a:cs typeface="Times New Roman" pitchFamily="18" charset="0"/>
                        </a:rPr>
                        <a:t>Salicylic acid</a:t>
                      </a:r>
                    </a:p>
                  </a:txBody>
                  <a:tcPr/>
                </a:tc>
                <a:tc>
                  <a:txBody>
                    <a:bodyPr/>
                    <a:lstStyle/>
                    <a:p>
                      <a:pPr algn="ctr"/>
                      <a:r>
                        <a:rPr lang="en-US" sz="1400" dirty="0">
                          <a:latin typeface="Times New Roman" pitchFamily="18" charset="0"/>
                          <a:cs typeface="Times New Roman" pitchFamily="18" charset="0"/>
                        </a:rPr>
                        <a:t>26.3</a:t>
                      </a:r>
                    </a:p>
                  </a:txBody>
                  <a:tcPr/>
                </a:tc>
                <a:extLst>
                  <a:ext uri="{0D108BD9-81ED-4DB2-BD59-A6C34878D82A}">
                    <a16:rowId xmlns:a16="http://schemas.microsoft.com/office/drawing/2014/main" val="10004"/>
                  </a:ext>
                </a:extLst>
              </a:tr>
              <a:tr h="418423">
                <a:tc>
                  <a:txBody>
                    <a:bodyPr/>
                    <a:lstStyle/>
                    <a:p>
                      <a:pPr algn="ctr"/>
                      <a:r>
                        <a:rPr lang="en-US" sz="1400" dirty="0" err="1">
                          <a:latin typeface="Times New Roman" pitchFamily="18" charset="0"/>
                          <a:cs typeface="Times New Roman" pitchFamily="18" charset="0"/>
                        </a:rPr>
                        <a:t>Vanillic</a:t>
                      </a:r>
                      <a:r>
                        <a:rPr lang="en-US" sz="1400" dirty="0">
                          <a:latin typeface="Times New Roman" pitchFamily="18" charset="0"/>
                          <a:cs typeface="Times New Roman" pitchFamily="18" charset="0"/>
                        </a:rPr>
                        <a:t> acid</a:t>
                      </a:r>
                    </a:p>
                  </a:txBody>
                  <a:tcPr/>
                </a:tc>
                <a:tc>
                  <a:txBody>
                    <a:bodyPr/>
                    <a:lstStyle/>
                    <a:p>
                      <a:pPr algn="ctr"/>
                      <a:r>
                        <a:rPr lang="en-US" sz="1400" dirty="0">
                          <a:latin typeface="Times New Roman" pitchFamily="18" charset="0"/>
                          <a:cs typeface="Times New Roman" pitchFamily="18" charset="0"/>
                        </a:rPr>
                        <a:t>36.0</a:t>
                      </a:r>
                    </a:p>
                  </a:txBody>
                  <a:tcPr/>
                </a:tc>
                <a:extLst>
                  <a:ext uri="{0D108BD9-81ED-4DB2-BD59-A6C34878D82A}">
                    <a16:rowId xmlns:a16="http://schemas.microsoft.com/office/drawing/2014/main" val="10005"/>
                  </a:ext>
                </a:extLst>
              </a:tr>
              <a:tr h="418423">
                <a:tc>
                  <a:txBody>
                    <a:bodyPr/>
                    <a:lstStyle/>
                    <a:p>
                      <a:pPr algn="ctr"/>
                      <a:r>
                        <a:rPr lang="en-US" sz="1400" dirty="0" err="1">
                          <a:latin typeface="Times New Roman" pitchFamily="18" charset="0"/>
                          <a:cs typeface="Times New Roman" pitchFamily="18" charset="0"/>
                        </a:rPr>
                        <a:t>Pipecolinic</a:t>
                      </a:r>
                      <a:r>
                        <a:rPr lang="en-US" sz="1400" dirty="0">
                          <a:latin typeface="Times New Roman" pitchFamily="18" charset="0"/>
                          <a:cs typeface="Times New Roman" pitchFamily="18" charset="0"/>
                        </a:rPr>
                        <a:t> acid</a:t>
                      </a:r>
                    </a:p>
                  </a:txBody>
                  <a:tcPr/>
                </a:tc>
                <a:tc>
                  <a:txBody>
                    <a:bodyPr/>
                    <a:lstStyle/>
                    <a:p>
                      <a:pPr algn="ctr"/>
                      <a:r>
                        <a:rPr lang="en-US" sz="1400" dirty="0">
                          <a:latin typeface="Times New Roman" pitchFamily="18" charset="0"/>
                          <a:cs typeface="Times New Roman" pitchFamily="18" charset="0"/>
                        </a:rPr>
                        <a:t>64.8</a:t>
                      </a:r>
                    </a:p>
                  </a:txBody>
                  <a:tcPr/>
                </a:tc>
                <a:extLst>
                  <a:ext uri="{0D108BD9-81ED-4DB2-BD59-A6C34878D82A}">
                    <a16:rowId xmlns:a16="http://schemas.microsoft.com/office/drawing/2014/main" val="10006"/>
                  </a:ext>
                </a:extLst>
              </a:tr>
            </a:tbl>
          </a:graphicData>
        </a:graphic>
      </p:graphicFrame>
      <p:sp>
        <p:nvSpPr>
          <p:cNvPr id="37916" name="TextBox 2"/>
          <p:cNvSpPr txBox="1">
            <a:spLocks noChangeArrowheads="1"/>
          </p:cNvSpPr>
          <p:nvPr/>
        </p:nvSpPr>
        <p:spPr bwMode="auto">
          <a:xfrm>
            <a:off x="1428750" y="1000125"/>
            <a:ext cx="6072188" cy="523875"/>
          </a:xfrm>
          <a:prstGeom prst="rect">
            <a:avLst/>
          </a:prstGeom>
          <a:noFill/>
          <a:ln w="9525">
            <a:noFill/>
            <a:miter lim="800000"/>
            <a:headEnd/>
            <a:tailEnd/>
          </a:ln>
        </p:spPr>
        <p:txBody>
          <a:bodyPr>
            <a:spAutoFit/>
          </a:bodyPr>
          <a:lstStyle/>
          <a:p>
            <a:r>
              <a:rPr lang="en-US" sz="2800">
                <a:latin typeface="Times New Roman" pitchFamily="18" charset="0"/>
                <a:cs typeface="Times New Roman" pitchFamily="18" charset="0"/>
              </a:rPr>
              <a:t>In-vitro assay for selected compounds </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Title 1"/>
          <p:cNvSpPr>
            <a:spLocks noGrp="1"/>
          </p:cNvSpPr>
          <p:nvPr>
            <p:ph type="title"/>
          </p:nvPr>
        </p:nvSpPr>
        <p:spPr>
          <a:xfrm>
            <a:off x="457200" y="685800"/>
            <a:ext cx="8229600" cy="1143000"/>
          </a:xfrm>
        </p:spPr>
        <p:txBody>
          <a:bodyPr>
            <a:normAutofit fontScale="90000"/>
          </a:bodyPr>
          <a:lstStyle/>
          <a:p>
            <a:pPr eaLnBrk="1" hangingPunct="1"/>
            <a:r>
              <a:rPr lang="en-US"/>
              <a:t>Energy of binding</a:t>
            </a:r>
            <a:br>
              <a:rPr lang="en-US"/>
            </a:br>
            <a:br>
              <a:rPr lang="en-US"/>
            </a:br>
            <a:endParaRPr lang="en-US"/>
          </a:p>
        </p:txBody>
      </p:sp>
      <p:sp>
        <p:nvSpPr>
          <p:cNvPr id="7" name="Pie 6"/>
          <p:cNvSpPr/>
          <p:nvPr/>
        </p:nvSpPr>
        <p:spPr bwMode="auto">
          <a:xfrm>
            <a:off x="685800" y="1935163"/>
            <a:ext cx="2057400" cy="1752600"/>
          </a:xfrm>
          <a:prstGeom prst="pie">
            <a:avLst/>
          </a:prstGeom>
          <a:solidFill>
            <a:srgbClr val="FF9900"/>
          </a:solidFill>
          <a:ln w="9525" cap="flat" cmpd="sng" algn="ctr">
            <a:solidFill>
              <a:srgbClr val="000000"/>
            </a:solidFill>
            <a:prstDash val="solid"/>
            <a:round/>
            <a:headEnd type="none" w="med" len="med"/>
            <a:tailEnd type="none" w="med" len="med"/>
          </a:ln>
          <a:effectLst/>
        </p:spPr>
        <p:txBody>
          <a:bodyPr/>
          <a:lstStyle/>
          <a:p>
            <a:pPr>
              <a:spcBef>
                <a:spcPts val="950"/>
              </a:spcBef>
            </a:pPr>
            <a:endParaRPr lang="en-US">
              <a:solidFill>
                <a:srgbClr val="000000"/>
              </a:solidFill>
              <a:ea typeface="ヒラギノ角ゴ ProN W3" charset="-128"/>
              <a:sym typeface="Verdana" pitchFamily="34" charset="0"/>
            </a:endParaRPr>
          </a:p>
        </p:txBody>
      </p:sp>
      <p:sp>
        <p:nvSpPr>
          <p:cNvPr id="8" name="Rectangle 7"/>
          <p:cNvSpPr/>
          <p:nvPr/>
        </p:nvSpPr>
        <p:spPr bwMode="auto">
          <a:xfrm>
            <a:off x="5181600" y="1935163"/>
            <a:ext cx="990600" cy="838200"/>
          </a:xfrm>
          <a:prstGeom prst="rect">
            <a:avLst/>
          </a:prstGeom>
          <a:solidFill>
            <a:schemeClr val="accent5"/>
          </a:solidFill>
          <a:ln w="9525" cap="flat" cmpd="sng" algn="ctr">
            <a:solidFill>
              <a:srgbClr val="000000"/>
            </a:solidFill>
            <a:prstDash val="solid"/>
            <a:round/>
            <a:headEnd type="none" w="med" len="med"/>
            <a:tailEnd type="none" w="med" len="med"/>
          </a:ln>
          <a:effectLst/>
        </p:spPr>
        <p:txBody>
          <a:bodyPr/>
          <a:lstStyle/>
          <a:p>
            <a:pPr>
              <a:spcBef>
                <a:spcPts val="950"/>
              </a:spcBef>
            </a:pPr>
            <a:endParaRPr lang="en-US">
              <a:solidFill>
                <a:srgbClr val="000000"/>
              </a:solidFill>
              <a:ea typeface="ヒラギノ角ゴ ProN W3" charset="-128"/>
              <a:sym typeface="Verdana" pitchFamily="34" charset="0"/>
            </a:endParaRPr>
          </a:p>
        </p:txBody>
      </p:sp>
      <p:sp>
        <p:nvSpPr>
          <p:cNvPr id="9" name="Oval 8"/>
          <p:cNvSpPr/>
          <p:nvPr/>
        </p:nvSpPr>
        <p:spPr bwMode="auto">
          <a:xfrm>
            <a:off x="7162800" y="1935163"/>
            <a:ext cx="685800" cy="609600"/>
          </a:xfrm>
          <a:prstGeom prst="ellipse">
            <a:avLst/>
          </a:prstGeom>
          <a:solidFill>
            <a:schemeClr val="accent5">
              <a:lumMod val="25000"/>
            </a:schemeClr>
          </a:solidFill>
          <a:ln w="9525" cap="flat" cmpd="sng" algn="ctr">
            <a:solidFill>
              <a:srgbClr val="000000"/>
            </a:solidFill>
            <a:prstDash val="solid"/>
            <a:round/>
            <a:headEnd type="none" w="med" len="med"/>
            <a:tailEnd type="none" w="med" len="med"/>
          </a:ln>
          <a:effectLst/>
        </p:spPr>
        <p:txBody>
          <a:bodyPr/>
          <a:lstStyle/>
          <a:p>
            <a:pPr>
              <a:spcBef>
                <a:spcPts val="950"/>
              </a:spcBef>
            </a:pPr>
            <a:endParaRPr lang="en-US">
              <a:solidFill>
                <a:srgbClr val="000000"/>
              </a:solidFill>
              <a:ea typeface="ヒラギノ角ゴ ProN W3" charset="-128"/>
              <a:sym typeface="Verdana" pitchFamily="34" charset="0"/>
            </a:endParaRPr>
          </a:p>
        </p:txBody>
      </p:sp>
      <p:sp>
        <p:nvSpPr>
          <p:cNvPr id="81927" name="Isosceles Triangle 9"/>
          <p:cNvSpPr>
            <a:spLocks noChangeArrowheads="1"/>
          </p:cNvSpPr>
          <p:nvPr/>
        </p:nvSpPr>
        <p:spPr bwMode="auto">
          <a:xfrm>
            <a:off x="6248400" y="2773363"/>
            <a:ext cx="2286000" cy="1676400"/>
          </a:xfrm>
          <a:prstGeom prst="triangle">
            <a:avLst>
              <a:gd name="adj" fmla="val 50000"/>
            </a:avLst>
          </a:prstGeom>
          <a:solidFill>
            <a:srgbClr val="FF0000"/>
          </a:solidFill>
          <a:ln w="9525">
            <a:solidFill>
              <a:srgbClr val="000000"/>
            </a:solidFill>
            <a:round/>
            <a:headEnd/>
            <a:tailEnd/>
          </a:ln>
        </p:spPr>
        <p:txBody>
          <a:bodyPr/>
          <a:lstStyle/>
          <a:p>
            <a:pPr>
              <a:spcBef>
                <a:spcPts val="950"/>
              </a:spcBef>
            </a:pPr>
            <a:endParaRPr lang="en-US">
              <a:solidFill>
                <a:srgbClr val="000000"/>
              </a:solidFill>
              <a:ea typeface="ヒラギノ角ゴ ProN W3" charset="-128"/>
              <a:sym typeface="Verdana" pitchFamily="34" charset="0"/>
            </a:endParaRPr>
          </a:p>
        </p:txBody>
      </p:sp>
      <p:sp>
        <p:nvSpPr>
          <p:cNvPr id="11" name="Block Arc 10"/>
          <p:cNvSpPr/>
          <p:nvPr/>
        </p:nvSpPr>
        <p:spPr bwMode="auto">
          <a:xfrm>
            <a:off x="5029200" y="3306763"/>
            <a:ext cx="685800" cy="533400"/>
          </a:xfrm>
          <a:prstGeom prst="blockArc">
            <a:avLst/>
          </a:prstGeom>
          <a:solidFill>
            <a:srgbClr val="333399"/>
          </a:solidFill>
          <a:ln w="9525" cap="flat" cmpd="sng" algn="ctr">
            <a:solidFill>
              <a:srgbClr val="000000"/>
            </a:solidFill>
            <a:prstDash val="solid"/>
            <a:round/>
            <a:headEnd type="none" w="med" len="med"/>
            <a:tailEnd type="none" w="med" len="med"/>
          </a:ln>
          <a:effectLst/>
        </p:spPr>
        <p:txBody>
          <a:bodyPr/>
          <a:lstStyle/>
          <a:p>
            <a:pPr>
              <a:spcBef>
                <a:spcPts val="950"/>
              </a:spcBef>
            </a:pPr>
            <a:endParaRPr lang="en-US">
              <a:solidFill>
                <a:srgbClr val="000000"/>
              </a:solidFill>
              <a:ea typeface="ヒラギノ角ゴ ProN W3" charset="-128"/>
              <a:sym typeface="Verdana" pitchFamily="34" charset="0"/>
            </a:endParaRPr>
          </a:p>
        </p:txBody>
      </p:sp>
      <p:sp>
        <p:nvSpPr>
          <p:cNvPr id="81929" name="TextBox 11"/>
          <p:cNvSpPr txBox="1">
            <a:spLocks noChangeArrowheads="1"/>
          </p:cNvSpPr>
          <p:nvPr/>
        </p:nvSpPr>
        <p:spPr bwMode="auto">
          <a:xfrm>
            <a:off x="381000" y="1477963"/>
            <a:ext cx="3048000" cy="338137"/>
          </a:xfrm>
          <a:prstGeom prst="rect">
            <a:avLst/>
          </a:prstGeom>
          <a:noFill/>
          <a:ln w="9525">
            <a:noFill/>
            <a:miter lim="800000"/>
            <a:headEnd/>
            <a:tailEnd/>
          </a:ln>
        </p:spPr>
        <p:txBody>
          <a:bodyPr>
            <a:spAutoFit/>
          </a:bodyPr>
          <a:lstStyle/>
          <a:p>
            <a:r>
              <a:rPr lang="en-US">
                <a:solidFill>
                  <a:srgbClr val="7F7F7F"/>
                </a:solidFill>
              </a:rPr>
              <a:t>Binding pocket of target</a:t>
            </a:r>
          </a:p>
        </p:txBody>
      </p:sp>
      <p:sp>
        <p:nvSpPr>
          <p:cNvPr id="13" name="TextBox 12"/>
          <p:cNvSpPr txBox="1"/>
          <p:nvPr/>
        </p:nvSpPr>
        <p:spPr>
          <a:xfrm>
            <a:off x="5029200" y="1477963"/>
            <a:ext cx="3505200" cy="338137"/>
          </a:xfrm>
          <a:prstGeom prst="rect">
            <a:avLst/>
          </a:prstGeom>
          <a:noFill/>
        </p:spPr>
        <p:txBody>
          <a:bodyPr>
            <a:spAutoFit/>
          </a:bodyPr>
          <a:lstStyle/>
          <a:p>
            <a:pPr>
              <a:defRPr/>
            </a:pPr>
            <a:r>
              <a:rPr lang="en-US" dirty="0">
                <a:solidFill>
                  <a:schemeClr val="tx1">
                    <a:lumMod val="50000"/>
                    <a:lumOff val="50000"/>
                  </a:schemeClr>
                </a:solidFill>
                <a:latin typeface="Verdana" charset="0"/>
                <a:ea typeface="ＭＳ Ｐゴシック" charset="-128"/>
              </a:rPr>
              <a:t>Library of small compounds</a:t>
            </a:r>
          </a:p>
        </p:txBody>
      </p:sp>
      <p:sp>
        <p:nvSpPr>
          <p:cNvPr id="14" name="TextBox 13"/>
          <p:cNvSpPr txBox="1">
            <a:spLocks noChangeArrowheads="1"/>
          </p:cNvSpPr>
          <p:nvPr/>
        </p:nvSpPr>
        <p:spPr bwMode="auto">
          <a:xfrm>
            <a:off x="3962400" y="2239963"/>
            <a:ext cx="1295400" cy="276225"/>
          </a:xfrm>
          <a:prstGeom prst="rect">
            <a:avLst/>
          </a:prstGeom>
          <a:noFill/>
          <a:ln w="9525">
            <a:noFill/>
            <a:miter lim="800000"/>
            <a:headEnd/>
            <a:tailEnd/>
          </a:ln>
        </p:spPr>
        <p:txBody>
          <a:bodyPr>
            <a:spAutoFit/>
          </a:bodyPr>
          <a:lstStyle/>
          <a:p>
            <a:r>
              <a:rPr lang="en-US" sz="1200"/>
              <a:t>-10 kcal/mol</a:t>
            </a:r>
          </a:p>
        </p:txBody>
      </p:sp>
      <p:sp>
        <p:nvSpPr>
          <p:cNvPr id="15" name="TextBox 14"/>
          <p:cNvSpPr txBox="1">
            <a:spLocks noChangeArrowheads="1"/>
          </p:cNvSpPr>
          <p:nvPr/>
        </p:nvSpPr>
        <p:spPr bwMode="auto">
          <a:xfrm>
            <a:off x="4495800" y="3687763"/>
            <a:ext cx="1295400" cy="276225"/>
          </a:xfrm>
          <a:prstGeom prst="rect">
            <a:avLst/>
          </a:prstGeom>
          <a:noFill/>
          <a:ln w="9525">
            <a:noFill/>
            <a:miter lim="800000"/>
            <a:headEnd/>
            <a:tailEnd/>
          </a:ln>
        </p:spPr>
        <p:txBody>
          <a:bodyPr>
            <a:spAutoFit/>
          </a:bodyPr>
          <a:lstStyle/>
          <a:p>
            <a:r>
              <a:rPr lang="en-US" sz="1200"/>
              <a:t>+1 kcal/mol</a:t>
            </a:r>
          </a:p>
        </p:txBody>
      </p:sp>
      <p:sp>
        <p:nvSpPr>
          <p:cNvPr id="16" name="TextBox 15"/>
          <p:cNvSpPr txBox="1">
            <a:spLocks noChangeArrowheads="1"/>
          </p:cNvSpPr>
          <p:nvPr/>
        </p:nvSpPr>
        <p:spPr bwMode="auto">
          <a:xfrm>
            <a:off x="7848600" y="2011363"/>
            <a:ext cx="1295400" cy="276225"/>
          </a:xfrm>
          <a:prstGeom prst="rect">
            <a:avLst/>
          </a:prstGeom>
          <a:noFill/>
          <a:ln w="9525">
            <a:noFill/>
            <a:miter lim="800000"/>
            <a:headEnd/>
            <a:tailEnd/>
          </a:ln>
        </p:spPr>
        <p:txBody>
          <a:bodyPr>
            <a:spAutoFit/>
          </a:bodyPr>
          <a:lstStyle/>
          <a:p>
            <a:r>
              <a:rPr lang="en-US" sz="1200"/>
              <a:t>-1 kcal/mol</a:t>
            </a:r>
          </a:p>
        </p:txBody>
      </p:sp>
      <p:sp>
        <p:nvSpPr>
          <p:cNvPr id="17" name="TextBox 16"/>
          <p:cNvSpPr txBox="1">
            <a:spLocks noChangeArrowheads="1"/>
          </p:cNvSpPr>
          <p:nvPr/>
        </p:nvSpPr>
        <p:spPr bwMode="auto">
          <a:xfrm>
            <a:off x="7772400" y="3078163"/>
            <a:ext cx="1371600" cy="276225"/>
          </a:xfrm>
          <a:prstGeom prst="rect">
            <a:avLst/>
          </a:prstGeom>
          <a:noFill/>
          <a:ln w="9525">
            <a:noFill/>
            <a:miter lim="800000"/>
            <a:headEnd/>
            <a:tailEnd/>
          </a:ln>
        </p:spPr>
        <p:txBody>
          <a:bodyPr>
            <a:spAutoFit/>
          </a:bodyPr>
          <a:lstStyle/>
          <a:p>
            <a:r>
              <a:rPr lang="en-US" sz="1200"/>
              <a:t>+10 kcal/mol</a:t>
            </a:r>
          </a:p>
        </p:txBody>
      </p:sp>
      <p:sp>
        <p:nvSpPr>
          <p:cNvPr id="81935" name="TextBox 17"/>
          <p:cNvSpPr txBox="1">
            <a:spLocks noChangeArrowheads="1"/>
          </p:cNvSpPr>
          <p:nvPr/>
        </p:nvSpPr>
        <p:spPr bwMode="auto">
          <a:xfrm>
            <a:off x="1524000" y="4373563"/>
            <a:ext cx="2971800" cy="338137"/>
          </a:xfrm>
          <a:prstGeom prst="rect">
            <a:avLst/>
          </a:prstGeom>
          <a:noFill/>
          <a:ln w="9525">
            <a:noFill/>
            <a:miter lim="800000"/>
            <a:headEnd/>
            <a:tailEnd/>
          </a:ln>
        </p:spPr>
        <p:txBody>
          <a:bodyPr>
            <a:spAutoFit/>
          </a:bodyPr>
          <a:lstStyle/>
          <a:p>
            <a:r>
              <a:rPr lang="el-GR" dirty="0"/>
              <a:t>Δ</a:t>
            </a:r>
            <a:r>
              <a:rPr lang="en-US" dirty="0"/>
              <a:t>G</a:t>
            </a:r>
            <a:r>
              <a:rPr lang="el-GR" dirty="0"/>
              <a:t> </a:t>
            </a:r>
            <a:r>
              <a:rPr lang="en-US" dirty="0"/>
              <a:t>=</a:t>
            </a:r>
            <a:r>
              <a:rPr lang="el-GR" dirty="0"/>
              <a:t> Δ</a:t>
            </a:r>
            <a:r>
              <a:rPr lang="en-US" dirty="0"/>
              <a:t>H</a:t>
            </a:r>
            <a:r>
              <a:rPr lang="el-GR" dirty="0"/>
              <a:t> </a:t>
            </a:r>
            <a:r>
              <a:rPr lang="en-US" dirty="0"/>
              <a:t>-</a:t>
            </a:r>
            <a:r>
              <a:rPr lang="el-GR" dirty="0"/>
              <a:t> </a:t>
            </a:r>
            <a:r>
              <a:rPr lang="en-US" dirty="0"/>
              <a:t>T</a:t>
            </a:r>
            <a:r>
              <a:rPr lang="el-GR" dirty="0"/>
              <a:t>Δ</a:t>
            </a:r>
            <a:r>
              <a:rPr lang="en-US" dirty="0"/>
              <a:t>S</a:t>
            </a:r>
          </a:p>
        </p:txBody>
      </p:sp>
      <p:sp>
        <p:nvSpPr>
          <p:cNvPr id="19" name="TextBox 18"/>
          <p:cNvSpPr txBox="1">
            <a:spLocks noChangeArrowheads="1"/>
          </p:cNvSpPr>
          <p:nvPr/>
        </p:nvSpPr>
        <p:spPr bwMode="auto">
          <a:xfrm>
            <a:off x="1066800" y="5068888"/>
            <a:ext cx="1752600" cy="1462087"/>
          </a:xfrm>
          <a:prstGeom prst="rect">
            <a:avLst/>
          </a:prstGeom>
          <a:noFill/>
          <a:ln w="9525">
            <a:noFill/>
            <a:miter lim="800000"/>
            <a:headEnd/>
            <a:tailEnd/>
          </a:ln>
        </p:spPr>
        <p:txBody>
          <a:bodyPr>
            <a:spAutoFit/>
          </a:bodyPr>
          <a:lstStyle/>
          <a:p>
            <a:r>
              <a:rPr lang="da-DK"/>
              <a:t>vdW</a:t>
            </a:r>
          </a:p>
          <a:p>
            <a:r>
              <a:rPr lang="da-DK"/>
              <a:t>Hbond</a:t>
            </a:r>
          </a:p>
          <a:p>
            <a:r>
              <a:rPr lang="da-DK"/>
              <a:t>Desolvation E </a:t>
            </a:r>
          </a:p>
          <a:p>
            <a:r>
              <a:rPr lang="da-DK"/>
              <a:t>Electrostatic E</a:t>
            </a:r>
            <a:endParaRPr lang="en-US"/>
          </a:p>
        </p:txBody>
      </p:sp>
      <p:sp>
        <p:nvSpPr>
          <p:cNvPr id="20" name="Rectangle 19"/>
          <p:cNvSpPr>
            <a:spLocks noChangeArrowheads="1"/>
          </p:cNvSpPr>
          <p:nvPr/>
        </p:nvSpPr>
        <p:spPr bwMode="auto">
          <a:xfrm>
            <a:off x="1066800" y="5059363"/>
            <a:ext cx="1752600" cy="1447800"/>
          </a:xfrm>
          <a:prstGeom prst="rect">
            <a:avLst/>
          </a:prstGeom>
          <a:noFill/>
          <a:ln w="9525">
            <a:solidFill>
              <a:schemeClr val="tx1"/>
            </a:solidFill>
            <a:round/>
            <a:headEnd/>
            <a:tailEnd/>
          </a:ln>
        </p:spPr>
        <p:txBody>
          <a:bodyPr/>
          <a:lstStyle/>
          <a:p>
            <a:pPr>
              <a:spcBef>
                <a:spcPts val="950"/>
              </a:spcBef>
            </a:pPr>
            <a:endParaRPr lang="en-US">
              <a:solidFill>
                <a:srgbClr val="000000"/>
              </a:solidFill>
              <a:ea typeface="ヒラギノ角ゴ ProN W3" charset="-128"/>
              <a:sym typeface="Verdana" pitchFamily="34" charset="0"/>
            </a:endParaRPr>
          </a:p>
        </p:txBody>
      </p:sp>
      <p:sp>
        <p:nvSpPr>
          <p:cNvPr id="21" name="Striped Right Arrow 20"/>
          <p:cNvSpPr/>
          <p:nvPr/>
        </p:nvSpPr>
        <p:spPr bwMode="auto">
          <a:xfrm rot="14422800">
            <a:off x="2212975" y="4754563"/>
            <a:ext cx="533400" cy="304800"/>
          </a:xfrm>
          <a:prstGeom prst="stripedRightArrow">
            <a:avLst/>
          </a:prstGeom>
          <a:solidFill>
            <a:schemeClr val="bg2"/>
          </a:solidFill>
          <a:ln w="9525" cap="flat" cmpd="sng" algn="ctr">
            <a:solidFill>
              <a:srgbClr val="000000"/>
            </a:solidFill>
            <a:prstDash val="solid"/>
            <a:round/>
            <a:headEnd type="none" w="med" len="med"/>
            <a:tailEnd type="none" w="med" len="med"/>
          </a:ln>
          <a:effectLst/>
        </p:spPr>
        <p:txBody>
          <a:bodyPr/>
          <a:lstStyle/>
          <a:p>
            <a:pPr>
              <a:spcBef>
                <a:spcPts val="950"/>
              </a:spcBef>
            </a:pPr>
            <a:endParaRPr lang="en-US">
              <a:solidFill>
                <a:srgbClr val="000000"/>
              </a:solidFill>
              <a:ea typeface="ヒラギノ角ゴ ProN W3" charset="-128"/>
              <a:sym typeface="Verdana" pitchFamily="34" charset="0"/>
            </a:endParaRPr>
          </a:p>
        </p:txBody>
      </p:sp>
      <p:sp>
        <p:nvSpPr>
          <p:cNvPr id="22" name="Rectangle 21"/>
          <p:cNvSpPr>
            <a:spLocks noChangeArrowheads="1"/>
          </p:cNvSpPr>
          <p:nvPr/>
        </p:nvSpPr>
        <p:spPr bwMode="auto">
          <a:xfrm>
            <a:off x="4038600" y="4373563"/>
            <a:ext cx="1752600" cy="381000"/>
          </a:xfrm>
          <a:prstGeom prst="rect">
            <a:avLst/>
          </a:prstGeom>
          <a:noFill/>
          <a:ln w="9525">
            <a:solidFill>
              <a:schemeClr val="tx1"/>
            </a:solidFill>
            <a:round/>
            <a:headEnd/>
            <a:tailEnd/>
          </a:ln>
        </p:spPr>
        <p:txBody>
          <a:bodyPr/>
          <a:lstStyle/>
          <a:p>
            <a:pPr>
              <a:spcBef>
                <a:spcPts val="950"/>
              </a:spcBef>
            </a:pPr>
            <a:endParaRPr lang="en-US">
              <a:solidFill>
                <a:srgbClr val="000000"/>
              </a:solidFill>
              <a:ea typeface="ヒラギノ角ゴ ProN W3" charset="-128"/>
              <a:sym typeface="Verdana" pitchFamily="34" charset="0"/>
            </a:endParaRPr>
          </a:p>
        </p:txBody>
      </p:sp>
      <p:sp>
        <p:nvSpPr>
          <p:cNvPr id="23" name="TextBox 22"/>
          <p:cNvSpPr txBox="1">
            <a:spLocks noChangeArrowheads="1"/>
          </p:cNvSpPr>
          <p:nvPr/>
        </p:nvSpPr>
        <p:spPr bwMode="auto">
          <a:xfrm>
            <a:off x="3962400" y="4373563"/>
            <a:ext cx="1905000" cy="338137"/>
          </a:xfrm>
          <a:prstGeom prst="rect">
            <a:avLst/>
          </a:prstGeom>
          <a:noFill/>
          <a:ln w="9525">
            <a:noFill/>
            <a:miter lim="800000"/>
            <a:headEnd/>
            <a:tailEnd/>
          </a:ln>
        </p:spPr>
        <p:txBody>
          <a:bodyPr>
            <a:spAutoFit/>
          </a:bodyPr>
          <a:lstStyle/>
          <a:p>
            <a:r>
              <a:rPr lang="da-DK"/>
              <a:t>Torsional free E</a:t>
            </a:r>
            <a:endParaRPr lang="en-US"/>
          </a:p>
        </p:txBody>
      </p:sp>
      <p:sp>
        <p:nvSpPr>
          <p:cNvPr id="24" name="Striped Right Arrow 23"/>
          <p:cNvSpPr/>
          <p:nvPr/>
        </p:nvSpPr>
        <p:spPr bwMode="auto">
          <a:xfrm rot="10800000">
            <a:off x="3276600" y="4373563"/>
            <a:ext cx="533400" cy="304800"/>
          </a:xfrm>
          <a:prstGeom prst="stripedRightArrow">
            <a:avLst/>
          </a:prstGeom>
          <a:solidFill>
            <a:schemeClr val="bg2"/>
          </a:solidFill>
          <a:ln w="9525" cap="flat" cmpd="sng" algn="ctr">
            <a:solidFill>
              <a:srgbClr val="000000"/>
            </a:solidFill>
            <a:prstDash val="solid"/>
            <a:round/>
            <a:headEnd type="none" w="med" len="med"/>
            <a:tailEnd type="none" w="med" len="med"/>
          </a:ln>
          <a:effectLst/>
        </p:spPr>
        <p:txBody>
          <a:bodyPr/>
          <a:lstStyle/>
          <a:p>
            <a:pPr>
              <a:spcBef>
                <a:spcPts val="950"/>
              </a:spcBef>
            </a:pPr>
            <a:endParaRPr lang="en-US">
              <a:solidFill>
                <a:srgbClr val="000000"/>
              </a:solidFill>
              <a:ea typeface="ヒラギノ角ゴ ProN W3" charset="-128"/>
              <a:sym typeface="Verdana" pitchFamily="34"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accel="50000" decel="5000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ppt_x"/>
                                          </p:val>
                                        </p:tav>
                                        <p:tav tm="100000">
                                          <p:val>
                                            <p:strVal val="#ppt_x"/>
                                          </p:val>
                                        </p:tav>
                                      </p:tavLst>
                                    </p:anim>
                                    <p:anim calcmode="lin" valueType="num">
                                      <p:cBhvr additive="base">
                                        <p:cTn id="8" dur="500" fill="hold"/>
                                        <p:tgtEl>
                                          <p:spTgt spid="20"/>
                                        </p:tgtEl>
                                        <p:attrNameLst>
                                          <p:attrName>ppt_y</p:attrName>
                                        </p:attrNameLst>
                                      </p:cBhvr>
                                      <p:tavLst>
                                        <p:tav tm="0">
                                          <p:val>
                                            <p:strVal val="1+#ppt_h/2"/>
                                          </p:val>
                                        </p:tav>
                                        <p:tav tm="100000">
                                          <p:val>
                                            <p:strVal val="#ppt_y"/>
                                          </p:val>
                                        </p:tav>
                                      </p:tavLst>
                                    </p:anim>
                                  </p:childTnLst>
                                </p:cTn>
                              </p:par>
                              <p:par>
                                <p:cTn id="9" presetID="2" presetClass="entr" presetSubtype="4" accel="50000" decel="50000" fill="hold" grpId="0" nodeType="withEffect">
                                  <p:stCondLst>
                                    <p:cond delay="0"/>
                                  </p:stCondLst>
                                  <p:childTnLst>
                                    <p:set>
                                      <p:cBhvr>
                                        <p:cTn id="10" dur="1" fill="hold">
                                          <p:stCondLst>
                                            <p:cond delay="0"/>
                                          </p:stCondLst>
                                        </p:cTn>
                                        <p:tgtEl>
                                          <p:spTgt spid="19"/>
                                        </p:tgtEl>
                                        <p:attrNameLst>
                                          <p:attrName>style.visibility</p:attrName>
                                        </p:attrNameLst>
                                      </p:cBhvr>
                                      <p:to>
                                        <p:strVal val="visible"/>
                                      </p:to>
                                    </p:set>
                                    <p:anim calcmode="lin" valueType="num">
                                      <p:cBhvr additive="base">
                                        <p:cTn id="11" dur="500" fill="hold"/>
                                        <p:tgtEl>
                                          <p:spTgt spid="19"/>
                                        </p:tgtEl>
                                        <p:attrNameLst>
                                          <p:attrName>ppt_x</p:attrName>
                                        </p:attrNameLst>
                                      </p:cBhvr>
                                      <p:tavLst>
                                        <p:tav tm="0">
                                          <p:val>
                                            <p:strVal val="#ppt_x"/>
                                          </p:val>
                                        </p:tav>
                                        <p:tav tm="100000">
                                          <p:val>
                                            <p:strVal val="#ppt_x"/>
                                          </p:val>
                                        </p:tav>
                                      </p:tavLst>
                                    </p:anim>
                                    <p:anim calcmode="lin" valueType="num">
                                      <p:cBhvr additive="base">
                                        <p:cTn id="12" dur="500" fill="hold"/>
                                        <p:tgtEl>
                                          <p:spTgt spid="19"/>
                                        </p:tgtEl>
                                        <p:attrNameLst>
                                          <p:attrName>ppt_y</p:attrName>
                                        </p:attrNameLst>
                                      </p:cBhvr>
                                      <p:tavLst>
                                        <p:tav tm="0">
                                          <p:val>
                                            <p:strVal val="1+#ppt_h/2"/>
                                          </p:val>
                                        </p:tav>
                                        <p:tav tm="100000">
                                          <p:val>
                                            <p:strVal val="#ppt_y"/>
                                          </p:val>
                                        </p:tav>
                                      </p:tavLst>
                                    </p:anim>
                                  </p:childTnLst>
                                </p:cTn>
                              </p:par>
                              <p:par>
                                <p:cTn id="13" presetID="2" presetClass="entr" presetSubtype="4" accel="50000" decel="5000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anim calcmode="lin" valueType="num">
                                      <p:cBhvr additive="base">
                                        <p:cTn id="15" dur="500" fill="hold"/>
                                        <p:tgtEl>
                                          <p:spTgt spid="21"/>
                                        </p:tgtEl>
                                        <p:attrNameLst>
                                          <p:attrName>ppt_x</p:attrName>
                                        </p:attrNameLst>
                                      </p:cBhvr>
                                      <p:tavLst>
                                        <p:tav tm="0">
                                          <p:val>
                                            <p:strVal val="#ppt_x"/>
                                          </p:val>
                                        </p:tav>
                                        <p:tav tm="100000">
                                          <p:val>
                                            <p:strVal val="#ppt_x"/>
                                          </p:val>
                                        </p:tav>
                                      </p:tavLst>
                                    </p:anim>
                                    <p:anim calcmode="lin" valueType="num">
                                      <p:cBhvr additive="base">
                                        <p:cTn id="16"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accel="50000" decel="50000" fill="hold" grpId="0" nodeType="clickEffect">
                                  <p:stCondLst>
                                    <p:cond delay="0"/>
                                  </p:stCondLst>
                                  <p:childTnLst>
                                    <p:set>
                                      <p:cBhvr>
                                        <p:cTn id="20" dur="1" fill="hold">
                                          <p:stCondLst>
                                            <p:cond delay="0"/>
                                          </p:stCondLst>
                                        </p:cTn>
                                        <p:tgtEl>
                                          <p:spTgt spid="24"/>
                                        </p:tgtEl>
                                        <p:attrNameLst>
                                          <p:attrName>style.visibility</p:attrName>
                                        </p:attrNameLst>
                                      </p:cBhvr>
                                      <p:to>
                                        <p:strVal val="visible"/>
                                      </p:to>
                                    </p:set>
                                    <p:anim calcmode="lin" valueType="num">
                                      <p:cBhvr additive="base">
                                        <p:cTn id="21" dur="500" fill="hold"/>
                                        <p:tgtEl>
                                          <p:spTgt spid="24"/>
                                        </p:tgtEl>
                                        <p:attrNameLst>
                                          <p:attrName>ppt_x</p:attrName>
                                        </p:attrNameLst>
                                      </p:cBhvr>
                                      <p:tavLst>
                                        <p:tav tm="0">
                                          <p:val>
                                            <p:strVal val="#ppt_x"/>
                                          </p:val>
                                        </p:tav>
                                        <p:tav tm="100000">
                                          <p:val>
                                            <p:strVal val="#ppt_x"/>
                                          </p:val>
                                        </p:tav>
                                      </p:tavLst>
                                    </p:anim>
                                    <p:anim calcmode="lin" valueType="num">
                                      <p:cBhvr additive="base">
                                        <p:cTn id="22" dur="500" fill="hold"/>
                                        <p:tgtEl>
                                          <p:spTgt spid="24"/>
                                        </p:tgtEl>
                                        <p:attrNameLst>
                                          <p:attrName>ppt_y</p:attrName>
                                        </p:attrNameLst>
                                      </p:cBhvr>
                                      <p:tavLst>
                                        <p:tav tm="0">
                                          <p:val>
                                            <p:strVal val="1+#ppt_h/2"/>
                                          </p:val>
                                        </p:tav>
                                        <p:tav tm="100000">
                                          <p:val>
                                            <p:strVal val="#ppt_y"/>
                                          </p:val>
                                        </p:tav>
                                      </p:tavLst>
                                    </p:anim>
                                  </p:childTnLst>
                                </p:cTn>
                              </p:par>
                              <p:par>
                                <p:cTn id="23" presetID="2" presetClass="entr" presetSubtype="4" accel="50000" decel="50000" fill="hold" grpId="0" nodeType="withEffect">
                                  <p:stCondLst>
                                    <p:cond delay="0"/>
                                  </p:stCondLst>
                                  <p:childTnLst>
                                    <p:set>
                                      <p:cBhvr>
                                        <p:cTn id="24" dur="1" fill="hold">
                                          <p:stCondLst>
                                            <p:cond delay="0"/>
                                          </p:stCondLst>
                                        </p:cTn>
                                        <p:tgtEl>
                                          <p:spTgt spid="23"/>
                                        </p:tgtEl>
                                        <p:attrNameLst>
                                          <p:attrName>style.visibility</p:attrName>
                                        </p:attrNameLst>
                                      </p:cBhvr>
                                      <p:to>
                                        <p:strVal val="visible"/>
                                      </p:to>
                                    </p:set>
                                    <p:anim calcmode="lin" valueType="num">
                                      <p:cBhvr additive="base">
                                        <p:cTn id="25" dur="500" fill="hold"/>
                                        <p:tgtEl>
                                          <p:spTgt spid="23"/>
                                        </p:tgtEl>
                                        <p:attrNameLst>
                                          <p:attrName>ppt_x</p:attrName>
                                        </p:attrNameLst>
                                      </p:cBhvr>
                                      <p:tavLst>
                                        <p:tav tm="0">
                                          <p:val>
                                            <p:strVal val="#ppt_x"/>
                                          </p:val>
                                        </p:tav>
                                        <p:tav tm="100000">
                                          <p:val>
                                            <p:strVal val="#ppt_x"/>
                                          </p:val>
                                        </p:tav>
                                      </p:tavLst>
                                    </p:anim>
                                    <p:anim calcmode="lin" valueType="num">
                                      <p:cBhvr additive="base">
                                        <p:cTn id="26" dur="500" fill="hold"/>
                                        <p:tgtEl>
                                          <p:spTgt spid="23"/>
                                        </p:tgtEl>
                                        <p:attrNameLst>
                                          <p:attrName>ppt_y</p:attrName>
                                        </p:attrNameLst>
                                      </p:cBhvr>
                                      <p:tavLst>
                                        <p:tav tm="0">
                                          <p:val>
                                            <p:strVal val="1+#ppt_h/2"/>
                                          </p:val>
                                        </p:tav>
                                        <p:tav tm="100000">
                                          <p:val>
                                            <p:strVal val="#ppt_y"/>
                                          </p:val>
                                        </p:tav>
                                      </p:tavLst>
                                    </p:anim>
                                  </p:childTnLst>
                                </p:cTn>
                              </p:par>
                              <p:par>
                                <p:cTn id="27" presetID="2" presetClass="entr" presetSubtype="4" accel="50000" decel="50000" fill="hold" grpId="0" nodeType="withEffect">
                                  <p:stCondLst>
                                    <p:cond delay="0"/>
                                  </p:stCondLst>
                                  <p:childTnLst>
                                    <p:set>
                                      <p:cBhvr>
                                        <p:cTn id="28" dur="1" fill="hold">
                                          <p:stCondLst>
                                            <p:cond delay="0"/>
                                          </p:stCondLst>
                                        </p:cTn>
                                        <p:tgtEl>
                                          <p:spTgt spid="22"/>
                                        </p:tgtEl>
                                        <p:attrNameLst>
                                          <p:attrName>style.visibility</p:attrName>
                                        </p:attrNameLst>
                                      </p:cBhvr>
                                      <p:to>
                                        <p:strVal val="visible"/>
                                      </p:to>
                                    </p:set>
                                    <p:anim calcmode="lin" valueType="num">
                                      <p:cBhvr additive="base">
                                        <p:cTn id="29" dur="500" fill="hold"/>
                                        <p:tgtEl>
                                          <p:spTgt spid="22"/>
                                        </p:tgtEl>
                                        <p:attrNameLst>
                                          <p:attrName>ppt_x</p:attrName>
                                        </p:attrNameLst>
                                      </p:cBhvr>
                                      <p:tavLst>
                                        <p:tav tm="0">
                                          <p:val>
                                            <p:strVal val="#ppt_x"/>
                                          </p:val>
                                        </p:tav>
                                        <p:tav tm="100000">
                                          <p:val>
                                            <p:strVal val="#ppt_x"/>
                                          </p:val>
                                        </p:tav>
                                      </p:tavLst>
                                    </p:anim>
                                    <p:anim calcmode="lin" valueType="num">
                                      <p:cBhvr additive="base">
                                        <p:cTn id="30"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0" presetClass="path" presetSubtype="0" accel="50000" decel="50000" fill="hold" grpId="0" nodeType="clickEffect">
                                  <p:stCondLst>
                                    <p:cond delay="0"/>
                                  </p:stCondLst>
                                  <p:childTnLst>
                                    <p:animMotion origin="layout" path="M -4.05659E-6 2.98473E-6 L -0.37494 2.98473E-6 " pathEditMode="relative" ptsTypes="AA">
                                      <p:cBhvr>
                                        <p:cTn id="44" dur="2000" fill="hold"/>
                                        <p:tgtEl>
                                          <p:spTgt spid="8"/>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4" grpId="0"/>
      <p:bldP spid="15" grpId="0"/>
      <p:bldP spid="16" grpId="0"/>
      <p:bldP spid="17" grpId="0"/>
      <p:bldP spid="19" grpId="0"/>
      <p:bldP spid="20" grpId="0" animBg="1"/>
      <p:bldP spid="21" grpId="0" animBg="1"/>
      <p:bldP spid="22" grpId="0" animBg="1"/>
      <p:bldP spid="23" grpId="0"/>
      <p:bldP spid="2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85720" y="2500306"/>
            <a:ext cx="2857520" cy="2677656"/>
          </a:xfrm>
          <a:prstGeom prst="rect">
            <a:avLst/>
          </a:prstGeom>
        </p:spPr>
        <p:txBody>
          <a:bodyPr wrap="square">
            <a:spAutoFit/>
          </a:bodyPr>
          <a:lstStyle/>
          <a:p>
            <a:pPr algn="just"/>
            <a:r>
              <a:rPr lang="en-US" sz="2400" b="1" dirty="0">
                <a:latin typeface="Times New Roman" pitchFamily="18" charset="0"/>
                <a:cs typeface="Times New Roman" pitchFamily="18" charset="0"/>
              </a:rPr>
              <a:t>Goal:</a:t>
            </a:r>
            <a:r>
              <a:rPr lang="en-US" sz="2400" dirty="0">
                <a:latin typeface="Times New Roman" pitchFamily="18" charset="0"/>
                <a:cs typeface="Times New Roman" pitchFamily="18" charset="0"/>
              </a:rPr>
              <a:t> To be able to search a database of molecular structures and retrieve all molecules that can interact with the query structure</a:t>
            </a:r>
          </a:p>
        </p:txBody>
      </p:sp>
      <p:pic>
        <p:nvPicPr>
          <p:cNvPr id="4" name="Picture 2"/>
          <p:cNvPicPr>
            <a:picLocks noChangeAspect="1" noChangeArrowheads="1"/>
          </p:cNvPicPr>
          <p:nvPr/>
        </p:nvPicPr>
        <p:blipFill>
          <a:blip r:embed="rId2"/>
          <a:srcRect/>
          <a:stretch>
            <a:fillRect/>
          </a:stretch>
        </p:blipFill>
        <p:spPr bwMode="auto">
          <a:xfrm>
            <a:off x="3357522" y="500042"/>
            <a:ext cx="5786478" cy="5311203"/>
          </a:xfrm>
          <a:prstGeom prst="rect">
            <a:avLst/>
          </a:prstGeom>
          <a:noFill/>
          <a:ln w="9525">
            <a:noFill/>
            <a:miter lim="800000"/>
            <a:headEnd/>
            <a:tailEnd/>
          </a:ln>
          <a:effec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42910" y="2071678"/>
            <a:ext cx="7572428" cy="3108543"/>
          </a:xfrm>
          <a:prstGeom prst="rect">
            <a:avLst/>
          </a:prstGeom>
        </p:spPr>
        <p:txBody>
          <a:bodyPr wrap="square">
            <a:spAutoFit/>
          </a:bodyPr>
          <a:lstStyle/>
          <a:p>
            <a:pPr algn="just"/>
            <a:r>
              <a:rPr lang="en-US" sz="2800" dirty="0">
                <a:latin typeface="Times New Roman" pitchFamily="18" charset="0"/>
                <a:cs typeface="Times New Roman" pitchFamily="18" charset="0"/>
              </a:rPr>
              <a:t>It is the key to rational </a:t>
            </a:r>
            <a:r>
              <a:rPr lang="en-US" sz="2800" b="1" dirty="0">
                <a:latin typeface="Times New Roman" pitchFamily="18" charset="0"/>
                <a:cs typeface="Times New Roman" pitchFamily="18" charset="0"/>
              </a:rPr>
              <a:t>drug design</a:t>
            </a:r>
            <a:r>
              <a:rPr lang="en-US" sz="2800" dirty="0">
                <a:latin typeface="Times New Roman" pitchFamily="18" charset="0"/>
                <a:cs typeface="Times New Roman" pitchFamily="18" charset="0"/>
              </a:rPr>
              <a:t>:</a:t>
            </a:r>
          </a:p>
          <a:p>
            <a:pPr algn="just"/>
            <a:endParaRPr lang="en-US" sz="2800" dirty="0">
              <a:latin typeface="Times New Roman" pitchFamily="18" charset="0"/>
              <a:cs typeface="Times New Roman" pitchFamily="18" charset="0"/>
            </a:endParaRPr>
          </a:p>
          <a:p>
            <a:pPr algn="just"/>
            <a:r>
              <a:rPr lang="en-US" sz="2800" dirty="0">
                <a:latin typeface="Times New Roman" pitchFamily="18" charset="0"/>
                <a:cs typeface="Times New Roman" pitchFamily="18" charset="0"/>
              </a:rPr>
              <a:t> The results of docking can be used to find inhibitors for specific target proteins and thus to design new drugs. It is gaining importance as the number of proteins whose structure is known increase</a:t>
            </a:r>
            <a:r>
              <a:rPr lang="en-US" sz="2400" dirty="0">
                <a:latin typeface="Times New Roman" pitchFamily="18" charset="0"/>
                <a:cs typeface="Times New Roman" pitchFamily="18" charset="0"/>
              </a:rPr>
              <a:t>s</a:t>
            </a:r>
            <a:endParaRPr lang="es-ES" sz="2400" b="1" dirty="0">
              <a:latin typeface="Times New Roman" pitchFamily="18" charset="0"/>
              <a:cs typeface="Times New Roman" pitchFamily="18"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14348" y="1428736"/>
            <a:ext cx="7858180" cy="2954655"/>
          </a:xfrm>
          <a:prstGeom prst="rect">
            <a:avLst/>
          </a:prstGeom>
          <a:noFill/>
        </p:spPr>
        <p:txBody>
          <a:bodyPr wrap="square" rtlCol="0">
            <a:spAutoFit/>
          </a:bodyPr>
          <a:lstStyle/>
          <a:p>
            <a:r>
              <a:rPr lang="en-US" sz="2800" b="1" dirty="0"/>
              <a:t>Protein Structure</a:t>
            </a:r>
          </a:p>
          <a:p>
            <a:endParaRPr lang="en-US" dirty="0"/>
          </a:p>
          <a:p>
            <a:r>
              <a:rPr lang="en-US" sz="2800" dirty="0">
                <a:latin typeface="Times New Roman" pitchFamily="18" charset="0"/>
                <a:cs typeface="Times New Roman" pitchFamily="18" charset="0"/>
              </a:rPr>
              <a:t>To perform docking,  3D structure of protein is required</a:t>
            </a:r>
          </a:p>
          <a:p>
            <a:endParaRPr lang="en-US" sz="2800" dirty="0">
              <a:latin typeface="Times New Roman" pitchFamily="18" charset="0"/>
              <a:cs typeface="Times New Roman" pitchFamily="18" charset="0"/>
            </a:endParaRPr>
          </a:p>
          <a:p>
            <a:pPr lvl="2">
              <a:buFont typeface="Wingdings" pitchFamily="2" charset="2"/>
              <a:buChar char="§"/>
            </a:pPr>
            <a:r>
              <a:rPr lang="en-US" sz="2800" dirty="0">
                <a:latin typeface="Times New Roman" pitchFamily="18" charset="0"/>
                <a:cs typeface="Times New Roman" pitchFamily="18" charset="0"/>
              </a:rPr>
              <a:t>X-ray diffraction</a:t>
            </a:r>
          </a:p>
          <a:p>
            <a:pPr lvl="2">
              <a:buFont typeface="Wingdings" pitchFamily="2" charset="2"/>
              <a:buChar char="§"/>
            </a:pPr>
            <a:r>
              <a:rPr lang="en-US" sz="2800" dirty="0">
                <a:latin typeface="Times New Roman" pitchFamily="18" charset="0"/>
                <a:cs typeface="Times New Roman" pitchFamily="18" charset="0"/>
              </a:rPr>
              <a:t>NMR</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42910" y="571480"/>
            <a:ext cx="7643866" cy="523220"/>
          </a:xfrm>
          <a:prstGeom prst="rect">
            <a:avLst/>
          </a:prstGeom>
          <a:noFill/>
        </p:spPr>
        <p:txBody>
          <a:bodyPr wrap="square" rtlCol="0">
            <a:spAutoFit/>
          </a:bodyPr>
          <a:lstStyle/>
          <a:p>
            <a:r>
              <a:rPr lang="en-US" sz="2800" b="1" dirty="0"/>
              <a:t>PROTEIN DATA BANK</a:t>
            </a:r>
          </a:p>
        </p:txBody>
      </p:sp>
      <p:pic>
        <p:nvPicPr>
          <p:cNvPr id="3" name="Picture 2" descr="PDB.bmp"/>
          <p:cNvPicPr>
            <a:picLocks noChangeAspect="1"/>
          </p:cNvPicPr>
          <p:nvPr/>
        </p:nvPicPr>
        <p:blipFill>
          <a:blip r:embed="rId2"/>
          <a:stretch>
            <a:fillRect/>
          </a:stretch>
        </p:blipFill>
        <p:spPr>
          <a:xfrm>
            <a:off x="0" y="1500174"/>
            <a:ext cx="9056358" cy="4129324"/>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273</TotalTime>
  <Words>1353</Words>
  <Application>Microsoft Office PowerPoint</Application>
  <PresentationFormat>On-screen Show (4:3)</PresentationFormat>
  <Paragraphs>324</Paragraphs>
  <Slides>41</Slides>
  <Notes>1</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41</vt:i4>
      </vt:variant>
    </vt:vector>
  </HeadingPairs>
  <TitlesOfParts>
    <vt:vector size="50" baseType="lpstr">
      <vt:lpstr>Arial</vt:lpstr>
      <vt:lpstr>Calibri</vt:lpstr>
      <vt:lpstr>Comic Sans MS</vt:lpstr>
      <vt:lpstr>Times New Roman</vt:lpstr>
      <vt:lpstr>Verdana</vt:lpstr>
      <vt:lpstr>Wingdings</vt:lpstr>
      <vt:lpstr>Wingdings 2</vt:lpstr>
      <vt:lpstr>Office Theme</vt:lpstr>
      <vt:lpstr>Clip</vt:lpstr>
      <vt:lpstr>PowerPoint Presentation</vt:lpstr>
      <vt:lpstr> A drug candidate…</vt:lpstr>
      <vt:lpstr>PowerPoint Presentation</vt:lpstr>
      <vt:lpstr>PowerPoint Presentation</vt:lpstr>
      <vt:lpstr>Energy of binding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Identification of structure of the receptor </vt:lpstr>
      <vt:lpstr>PowerPoint Presentation</vt:lpstr>
      <vt:lpstr>PowerPoint Presentation</vt:lpstr>
      <vt:lpstr>PowerPoint Presentation</vt:lpstr>
      <vt:lpstr>PowerPoint Presentation</vt:lpstr>
      <vt:lpstr>Two main tasks of Docking Tools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King's College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Sadaf Naeem</dc:creator>
  <cp:lastModifiedBy>Sadaf Naeem</cp:lastModifiedBy>
  <cp:revision>57</cp:revision>
  <dcterms:created xsi:type="dcterms:W3CDTF">2012-11-05T18:47:42Z</dcterms:created>
  <dcterms:modified xsi:type="dcterms:W3CDTF">2023-08-23T20:22:14Z</dcterms:modified>
</cp:coreProperties>
</file>